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0"/>
  </p:notesMasterIdLst>
  <p:sldIdLst>
    <p:sldId id="256" r:id="rId2"/>
    <p:sldId id="288" r:id="rId3"/>
    <p:sldId id="299" r:id="rId4"/>
    <p:sldId id="294" r:id="rId5"/>
    <p:sldId id="336" r:id="rId6"/>
    <p:sldId id="286" r:id="rId7"/>
    <p:sldId id="338" r:id="rId8"/>
    <p:sldId id="330" r:id="rId9"/>
    <p:sldId id="316" r:id="rId10"/>
    <p:sldId id="323" r:id="rId11"/>
    <p:sldId id="326" r:id="rId12"/>
    <p:sldId id="340" r:id="rId13"/>
    <p:sldId id="341" r:id="rId14"/>
    <p:sldId id="327" r:id="rId15"/>
    <p:sldId id="339" r:id="rId16"/>
    <p:sldId id="328" r:id="rId17"/>
    <p:sldId id="343" r:id="rId18"/>
    <p:sldId id="342" r:id="rId19"/>
  </p:sldIdLst>
  <p:sldSz cx="365760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93"/>
    <a:srgbClr val="373535"/>
    <a:srgbClr val="FFFFFF"/>
    <a:srgbClr val="424242"/>
    <a:srgbClr val="35978F"/>
    <a:srgbClr val="7030A0"/>
    <a:srgbClr val="ED7D31"/>
    <a:srgbClr val="FF0050"/>
    <a:srgbClr val="C55A11"/>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46" autoAdjust="0"/>
    <p:restoredTop sz="85871"/>
  </p:normalViewPr>
  <p:slideViewPr>
    <p:cSldViewPr snapToGrid="0">
      <p:cViewPr>
        <p:scale>
          <a:sx n="10" d="100"/>
          <a:sy n="10" d="100"/>
        </p:scale>
        <p:origin x="229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C67A4-5365-C340-A8AB-EBA6B38C2AD0}" type="datetimeFigureOut">
              <a:rPr lang="en-US" smtClean="0"/>
              <a:t>6/27/2021</a:t>
            </a:fld>
            <a:endParaRPr lang="en-US"/>
          </a:p>
        </p:txBody>
      </p:sp>
      <p:sp>
        <p:nvSpPr>
          <p:cNvPr id="4" name="Slide Image Placeholder 3"/>
          <p:cNvSpPr>
            <a:spLocks noGrp="1" noRot="1" noChangeAspect="1"/>
          </p:cNvSpPr>
          <p:nvPr>
            <p:ph type="sldImg" idx="2"/>
          </p:nvPr>
        </p:nvSpPr>
        <p:spPr>
          <a:xfrm>
            <a:off x="1714500" y="1143000"/>
            <a:ext cx="34290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548932-1A7C-AC49-99C0-EC90EC3D69D6}" type="slidenum">
              <a:rPr lang="en-US" smtClean="0"/>
              <a:t>‹#›</a:t>
            </a:fld>
            <a:endParaRPr lang="en-US"/>
          </a:p>
        </p:txBody>
      </p:sp>
    </p:spTree>
    <p:extLst>
      <p:ext uri="{BB962C8B-B14F-4D97-AF65-F5344CB8AC3E}">
        <p14:creationId xmlns:p14="http://schemas.microsoft.com/office/powerpoint/2010/main" val="1109666682"/>
      </p:ext>
    </p:extLst>
  </p:cSld>
  <p:clrMap bg1="lt1" tx1="dk1" bg2="lt2" tx2="dk2" accent1="accent1" accent2="accent2" accent3="accent3" accent4="accent4" accent5="accent5" accent6="accent6" hlink="hlink" folHlink="folHlink"/>
  <p:notesStyle>
    <a:lvl1pPr marL="0" algn="l" defTabSz="1479377" rtl="0" eaLnBrk="1" latinLnBrk="0" hangingPunct="1">
      <a:defRPr sz="1941" kern="1200">
        <a:solidFill>
          <a:schemeClr val="tx1"/>
        </a:solidFill>
        <a:latin typeface="+mn-lt"/>
        <a:ea typeface="+mn-ea"/>
        <a:cs typeface="+mn-cs"/>
      </a:defRPr>
    </a:lvl1pPr>
    <a:lvl2pPr marL="739688" algn="l" defTabSz="1479377" rtl="0" eaLnBrk="1" latinLnBrk="0" hangingPunct="1">
      <a:defRPr sz="1941" kern="1200">
        <a:solidFill>
          <a:schemeClr val="tx1"/>
        </a:solidFill>
        <a:latin typeface="+mn-lt"/>
        <a:ea typeface="+mn-ea"/>
        <a:cs typeface="+mn-cs"/>
      </a:defRPr>
    </a:lvl2pPr>
    <a:lvl3pPr marL="1479377" algn="l" defTabSz="1479377" rtl="0" eaLnBrk="1" latinLnBrk="0" hangingPunct="1">
      <a:defRPr sz="1941" kern="1200">
        <a:solidFill>
          <a:schemeClr val="tx1"/>
        </a:solidFill>
        <a:latin typeface="+mn-lt"/>
        <a:ea typeface="+mn-ea"/>
        <a:cs typeface="+mn-cs"/>
      </a:defRPr>
    </a:lvl3pPr>
    <a:lvl4pPr marL="2219067" algn="l" defTabSz="1479377" rtl="0" eaLnBrk="1" latinLnBrk="0" hangingPunct="1">
      <a:defRPr sz="1941" kern="1200">
        <a:solidFill>
          <a:schemeClr val="tx1"/>
        </a:solidFill>
        <a:latin typeface="+mn-lt"/>
        <a:ea typeface="+mn-ea"/>
        <a:cs typeface="+mn-cs"/>
      </a:defRPr>
    </a:lvl4pPr>
    <a:lvl5pPr marL="2958755" algn="l" defTabSz="1479377" rtl="0" eaLnBrk="1" latinLnBrk="0" hangingPunct="1">
      <a:defRPr sz="1941" kern="1200">
        <a:solidFill>
          <a:schemeClr val="tx1"/>
        </a:solidFill>
        <a:latin typeface="+mn-lt"/>
        <a:ea typeface="+mn-ea"/>
        <a:cs typeface="+mn-cs"/>
      </a:defRPr>
    </a:lvl5pPr>
    <a:lvl6pPr marL="3698443" algn="l" defTabSz="1479377" rtl="0" eaLnBrk="1" latinLnBrk="0" hangingPunct="1">
      <a:defRPr sz="1941" kern="1200">
        <a:solidFill>
          <a:schemeClr val="tx1"/>
        </a:solidFill>
        <a:latin typeface="+mn-lt"/>
        <a:ea typeface="+mn-ea"/>
        <a:cs typeface="+mn-cs"/>
      </a:defRPr>
    </a:lvl6pPr>
    <a:lvl7pPr marL="4438132" algn="l" defTabSz="1479377" rtl="0" eaLnBrk="1" latinLnBrk="0" hangingPunct="1">
      <a:defRPr sz="1941" kern="1200">
        <a:solidFill>
          <a:schemeClr val="tx1"/>
        </a:solidFill>
        <a:latin typeface="+mn-lt"/>
        <a:ea typeface="+mn-ea"/>
        <a:cs typeface="+mn-cs"/>
      </a:defRPr>
    </a:lvl7pPr>
    <a:lvl8pPr marL="5177822" algn="l" defTabSz="1479377" rtl="0" eaLnBrk="1" latinLnBrk="0" hangingPunct="1">
      <a:defRPr sz="1941" kern="1200">
        <a:solidFill>
          <a:schemeClr val="tx1"/>
        </a:solidFill>
        <a:latin typeface="+mn-lt"/>
        <a:ea typeface="+mn-ea"/>
        <a:cs typeface="+mn-cs"/>
      </a:defRPr>
    </a:lvl8pPr>
    <a:lvl9pPr marL="5917510" algn="l" defTabSz="1479377" rtl="0" eaLnBrk="1" latinLnBrk="0" hangingPunct="1">
      <a:defRPr sz="194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r>
              <a:rPr lang="en-US" dirty="0"/>
              <a:t>With the aid of statistical models!</a:t>
            </a:r>
          </a:p>
        </p:txBody>
      </p:sp>
      <p:sp>
        <p:nvSpPr>
          <p:cNvPr id="4" name="Slide Number Placeholder 3"/>
          <p:cNvSpPr>
            <a:spLocks noGrp="1"/>
          </p:cNvSpPr>
          <p:nvPr>
            <p:ph type="sldNum" sz="quarter" idx="5"/>
          </p:nvPr>
        </p:nvSpPr>
        <p:spPr/>
        <p:txBody>
          <a:bodyPr/>
          <a:lstStyle/>
          <a:p>
            <a:fld id="{02548932-1A7C-AC49-99C0-EC90EC3D69D6}" type="slidenum">
              <a:rPr lang="en-US" smtClean="0"/>
              <a:t>2</a:t>
            </a:fld>
            <a:endParaRPr lang="en-US"/>
          </a:p>
        </p:txBody>
      </p:sp>
    </p:spTree>
    <p:extLst>
      <p:ext uri="{BB962C8B-B14F-4D97-AF65-F5344CB8AC3E}">
        <p14:creationId xmlns:p14="http://schemas.microsoft.com/office/powerpoint/2010/main" val="251097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548932-1A7C-AC49-99C0-EC90EC3D69D6}" type="slidenum">
              <a:rPr lang="en-US" smtClean="0"/>
              <a:t>6</a:t>
            </a:fld>
            <a:endParaRPr lang="en-US"/>
          </a:p>
        </p:txBody>
      </p:sp>
    </p:spTree>
    <p:extLst>
      <p:ext uri="{BB962C8B-B14F-4D97-AF65-F5344CB8AC3E}">
        <p14:creationId xmlns:p14="http://schemas.microsoft.com/office/powerpoint/2010/main" val="3159362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548932-1A7C-AC49-99C0-EC90EC3D69D6}" type="slidenum">
              <a:rPr lang="en-US" smtClean="0"/>
              <a:t>7</a:t>
            </a:fld>
            <a:endParaRPr lang="en-US"/>
          </a:p>
        </p:txBody>
      </p:sp>
    </p:spTree>
    <p:extLst>
      <p:ext uri="{BB962C8B-B14F-4D97-AF65-F5344CB8AC3E}">
        <p14:creationId xmlns:p14="http://schemas.microsoft.com/office/powerpoint/2010/main" val="217348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complex but subtle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Variety of particles, from a statistical point of view this is equivalent to the existence of different subpopulations of particles. But we cannot directly measure this from our filter samples, the amount of TSS we collect on those make more sophisticated chemical analyses complicated, even stable isotopes in some cases.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included the white “veil” to emphasize that the method does not implies deconvolution of the subpopulations but emphasize multimodality with the built-in assumption that the overall distribution may represent the superposition of different subpopulations. </a:t>
            </a:r>
          </a:p>
          <a:p>
            <a:endParaRPr lang="en-US" dirty="0"/>
          </a:p>
        </p:txBody>
      </p:sp>
      <p:sp>
        <p:nvSpPr>
          <p:cNvPr id="4" name="Slide Number Placeholder 3"/>
          <p:cNvSpPr>
            <a:spLocks noGrp="1"/>
          </p:cNvSpPr>
          <p:nvPr>
            <p:ph type="sldNum" sz="quarter" idx="5"/>
          </p:nvPr>
        </p:nvSpPr>
        <p:spPr/>
        <p:txBody>
          <a:bodyPr/>
          <a:lstStyle/>
          <a:p>
            <a:fld id="{02548932-1A7C-AC49-99C0-EC90EC3D69D6}" type="slidenum">
              <a:rPr lang="en-US" smtClean="0"/>
              <a:t>8</a:t>
            </a:fld>
            <a:endParaRPr lang="en-US"/>
          </a:p>
        </p:txBody>
      </p:sp>
    </p:spTree>
    <p:extLst>
      <p:ext uri="{BB962C8B-B14F-4D97-AF65-F5344CB8AC3E}">
        <p14:creationId xmlns:p14="http://schemas.microsoft.com/office/powerpoint/2010/main" val="1541402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r>
              <a:rPr lang="en-US" dirty="0"/>
              <a:t>I included the white “veil” to emphasize that the method does not implies deconvolution of the subpopulations but emphasize multimodality with the built-in assumption that the overall distribution may represent the superposition of different subpopulations. </a:t>
            </a:r>
          </a:p>
        </p:txBody>
      </p:sp>
      <p:sp>
        <p:nvSpPr>
          <p:cNvPr id="4" name="Slide Number Placeholder 3"/>
          <p:cNvSpPr>
            <a:spLocks noGrp="1"/>
          </p:cNvSpPr>
          <p:nvPr>
            <p:ph type="sldNum" sz="quarter" idx="5"/>
          </p:nvPr>
        </p:nvSpPr>
        <p:spPr/>
        <p:txBody>
          <a:bodyPr/>
          <a:lstStyle/>
          <a:p>
            <a:fld id="{02548932-1A7C-AC49-99C0-EC90EC3D69D6}" type="slidenum">
              <a:rPr lang="en-US" smtClean="0"/>
              <a:t>9</a:t>
            </a:fld>
            <a:endParaRPr lang="en-US"/>
          </a:p>
        </p:txBody>
      </p:sp>
    </p:spTree>
    <p:extLst>
      <p:ext uri="{BB962C8B-B14F-4D97-AF65-F5344CB8AC3E}">
        <p14:creationId xmlns:p14="http://schemas.microsoft.com/office/powerpoint/2010/main" val="4117934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5387342"/>
            <a:ext cx="31089600" cy="1146048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7289782"/>
            <a:ext cx="27432000" cy="794765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D90BCB-AE85-4124-A280-79A197FA0CCF}"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3111156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90BCB-AE85-4124-A280-79A197FA0CCF}"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3502013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752600"/>
            <a:ext cx="788670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752600"/>
            <a:ext cx="2320290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90BCB-AE85-4124-A280-79A197FA0CCF}"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1298299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90BCB-AE85-4124-A280-79A197FA0CCF}"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76567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8206749"/>
            <a:ext cx="31546800" cy="1369313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22029429"/>
            <a:ext cx="31546800" cy="720089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90BCB-AE85-4124-A280-79A197FA0CCF}"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3413428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8763000"/>
            <a:ext cx="1554480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8763000"/>
            <a:ext cx="1554480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D90BCB-AE85-4124-A280-79A197FA0CCF}"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2751478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752607"/>
            <a:ext cx="3154680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8069582"/>
            <a:ext cx="15473360" cy="395477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2024360"/>
            <a:ext cx="15473360"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8069582"/>
            <a:ext cx="15549564" cy="395477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2024360"/>
            <a:ext cx="15549564"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D90BCB-AE85-4124-A280-79A197FA0CCF}" type="datetimeFigureOut">
              <a:rPr lang="en-US" smtClean="0"/>
              <a:t>6/27/2021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330509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90BCB-AE85-4124-A280-79A197FA0CCF}" type="datetimeFigureOut">
              <a:rPr lang="en-US" smtClean="0"/>
              <a:t>6/27/2021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130746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D90BCB-AE85-4124-A280-79A197FA0CCF}" type="datetimeFigureOut">
              <a:rPr lang="en-US" smtClean="0"/>
              <a:t>6/27/2021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3741279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194560"/>
            <a:ext cx="11796712" cy="768096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4739647"/>
            <a:ext cx="18516600" cy="233934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9875520"/>
            <a:ext cx="11796712" cy="1829562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ECD90BCB-AE85-4124-A280-79A197FA0CCF}"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191497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194560"/>
            <a:ext cx="11796712" cy="768096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4739647"/>
            <a:ext cx="18516600" cy="233934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9875520"/>
            <a:ext cx="11796712" cy="1829562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ECD90BCB-AE85-4124-A280-79A197FA0CCF}"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103447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752607"/>
            <a:ext cx="3154680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8763000"/>
            <a:ext cx="3154680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30510487"/>
            <a:ext cx="8229600" cy="1752600"/>
          </a:xfrm>
          <a:prstGeom prst="rect">
            <a:avLst/>
          </a:prstGeom>
        </p:spPr>
        <p:txBody>
          <a:bodyPr vert="horz" lIns="91440" tIns="45720" rIns="91440" bIns="45720" rtlCol="0" anchor="ctr"/>
          <a:lstStyle>
            <a:lvl1pPr algn="l">
              <a:defRPr sz="4800">
                <a:solidFill>
                  <a:schemeClr val="tx1">
                    <a:tint val="75000"/>
                  </a:schemeClr>
                </a:solidFill>
              </a:defRPr>
            </a:lvl1pPr>
          </a:lstStyle>
          <a:p>
            <a:fld id="{ECD90BCB-AE85-4124-A280-79A197FA0CCF}" type="datetimeFigureOut">
              <a:rPr lang="en-US" smtClean="0"/>
              <a:t>6/27/2021</a:t>
            </a:fld>
            <a:endParaRPr lang="en-US"/>
          </a:p>
        </p:txBody>
      </p:sp>
      <p:sp>
        <p:nvSpPr>
          <p:cNvPr id="5" name="Footer Placeholder 4"/>
          <p:cNvSpPr>
            <a:spLocks noGrp="1"/>
          </p:cNvSpPr>
          <p:nvPr>
            <p:ph type="ftr" sz="quarter" idx="3"/>
          </p:nvPr>
        </p:nvSpPr>
        <p:spPr>
          <a:xfrm>
            <a:off x="12115800" y="30510487"/>
            <a:ext cx="12344400" cy="17526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0510487"/>
            <a:ext cx="8229600" cy="1752600"/>
          </a:xfrm>
          <a:prstGeom prst="rect">
            <a:avLst/>
          </a:prstGeom>
        </p:spPr>
        <p:txBody>
          <a:bodyPr vert="horz" lIns="91440" tIns="45720" rIns="91440" bIns="45720" rtlCol="0" anchor="ctr"/>
          <a:lstStyle>
            <a:lvl1pPr algn="r">
              <a:defRPr sz="4800">
                <a:solidFill>
                  <a:schemeClr val="tx1">
                    <a:tint val="75000"/>
                  </a:schemeClr>
                </a:solidFill>
              </a:defRPr>
            </a:lvl1pPr>
          </a:lstStyle>
          <a:p>
            <a:fld id="{03AFDB9A-8190-4588-BB2B-BAD86E99732A}" type="slidenum">
              <a:rPr lang="en-US" smtClean="0"/>
              <a:t>‹#›</a:t>
            </a:fld>
            <a:endParaRPr lang="en-US"/>
          </a:p>
        </p:txBody>
      </p:sp>
    </p:spTree>
    <p:extLst>
      <p:ext uri="{BB962C8B-B14F-4D97-AF65-F5344CB8AC3E}">
        <p14:creationId xmlns:p14="http://schemas.microsoft.com/office/powerpoint/2010/main" val="4690663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jpe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jpeg"/><Relationship Id="rId4" Type="http://schemas.microsoft.com/office/2007/relationships/hdphoto" Target="../media/hdphoto1.wdp"/><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jpg"/><Relationship Id="rId5" Type="http://schemas.microsoft.com/office/2007/relationships/hdphoto" Target="../media/hdphoto3.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9.png"/><Relationship Id="rId5" Type="http://schemas.microsoft.com/office/2007/relationships/hdphoto" Target="../media/hdphoto2.wdp"/><Relationship Id="rId10" Type="http://schemas.openxmlformats.org/officeDocument/2006/relationships/image" Target="../media/image18.svg"/><Relationship Id="rId4" Type="http://schemas.openxmlformats.org/officeDocument/2006/relationships/image" Target="../media/image7.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5.png"/><Relationship Id="rId9"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everage, plate, food, coffee&#10;&#10;Description automatically generated">
            <a:extLst>
              <a:ext uri="{FF2B5EF4-FFF2-40B4-BE49-F238E27FC236}">
                <a16:creationId xmlns:a16="http://schemas.microsoft.com/office/drawing/2014/main" id="{6406D9C4-3B14-409B-985E-9451C6945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606" y="14554431"/>
            <a:ext cx="8156114" cy="8156114"/>
          </a:xfrm>
          <a:prstGeom prst="ellipse">
            <a:avLst/>
          </a:prstGeom>
        </p:spPr>
      </p:pic>
      <p:pic>
        <p:nvPicPr>
          <p:cNvPr id="3" name="Picture 2" descr="A picture containing indoor, open, door, fireplace&#10;&#10;Description automatically generated">
            <a:extLst>
              <a:ext uri="{FF2B5EF4-FFF2-40B4-BE49-F238E27FC236}">
                <a16:creationId xmlns:a16="http://schemas.microsoft.com/office/drawing/2014/main" id="{F815B365-5F9B-BD4D-AFBC-6D9503E3C8A2}"/>
              </a:ext>
            </a:extLst>
          </p:cNvPr>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40381" t="26667" r="22916" b="24861"/>
          <a:stretch/>
        </p:blipFill>
        <p:spPr>
          <a:xfrm>
            <a:off x="19440202" y="10597322"/>
            <a:ext cx="4506771" cy="4463962"/>
          </a:xfrm>
          <a:prstGeom prst="ellipse">
            <a:avLst/>
          </a:prstGeom>
        </p:spPr>
      </p:pic>
      <p:pic>
        <p:nvPicPr>
          <p:cNvPr id="4" name="Picture 3">
            <a:extLst>
              <a:ext uri="{FF2B5EF4-FFF2-40B4-BE49-F238E27FC236}">
                <a16:creationId xmlns:a16="http://schemas.microsoft.com/office/drawing/2014/main" id="{B3A976E5-B4B0-C94C-BE3F-6347B6FBEC27}"/>
              </a:ext>
            </a:extLst>
          </p:cNvPr>
          <p:cNvPicPr>
            <a:picLocks noChangeAspect="1"/>
          </p:cNvPicPr>
          <p:nvPr/>
        </p:nvPicPr>
        <p:blipFill rotWithShape="1">
          <a:blip r:embed="rId4">
            <a:duotone>
              <a:prstClr val="black"/>
              <a:srgbClr val="D9C3A5">
                <a:tint val="50000"/>
                <a:satMod val="180000"/>
              </a:srgbClr>
            </a:duotone>
          </a:blip>
          <a:srcRect l="23768" t="17343" r="43188" b="6329"/>
          <a:stretch/>
        </p:blipFill>
        <p:spPr>
          <a:xfrm>
            <a:off x="24595748" y="16459203"/>
            <a:ext cx="5565680" cy="723172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7234721-CAA5-A842-BBEE-4B3042ED5D5D}"/>
              </a:ext>
            </a:extLst>
          </p:cNvPr>
          <p:cNvPicPr>
            <a:picLocks noChangeAspect="1"/>
          </p:cNvPicPr>
          <p:nvPr/>
        </p:nvPicPr>
        <p:blipFill rotWithShape="1">
          <a:blip r:embed="rId5">
            <a:duotone>
              <a:prstClr val="black"/>
              <a:srgbClr val="D9C3A5">
                <a:tint val="50000"/>
                <a:satMod val="180000"/>
              </a:srgbClr>
            </a:duotone>
          </a:blip>
          <a:srcRect l="24094" t="17729" r="42862" b="5942"/>
          <a:stretch/>
        </p:blipFill>
        <p:spPr>
          <a:xfrm>
            <a:off x="25748910" y="15585279"/>
            <a:ext cx="5540842" cy="7199449"/>
          </a:xfrm>
          <a:prstGeom prst="rect">
            <a:avLst/>
          </a:prstGeom>
          <a:ln>
            <a:noFill/>
          </a:ln>
          <a:effectLst>
            <a:outerShdw blurRad="292100" dist="139700" dir="2700000" algn="tl" rotWithShape="0">
              <a:srgbClr val="333333">
                <a:alpha val="65000"/>
              </a:srgbClr>
            </a:outerShdw>
          </a:effectLst>
        </p:spPr>
      </p:pic>
      <p:pic>
        <p:nvPicPr>
          <p:cNvPr id="7" name="Picture 6" descr="A picture containing plant&#10;&#10;Description automatically generated">
            <a:extLst>
              <a:ext uri="{FF2B5EF4-FFF2-40B4-BE49-F238E27FC236}">
                <a16:creationId xmlns:a16="http://schemas.microsoft.com/office/drawing/2014/main" id="{0E148CB7-779C-EF48-A87C-787D757EBB11}"/>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aintBrush/>
                    </a14:imgEffect>
                    <a14:imgEffect>
                      <a14:saturation sat="0"/>
                    </a14:imgEffect>
                  </a14:imgLayer>
                </a14:imgProps>
              </a:ext>
              <a:ext uri="{28A0092B-C50C-407E-A947-70E740481C1C}">
                <a14:useLocalDpi xmlns:a14="http://schemas.microsoft.com/office/drawing/2010/main" val="0"/>
              </a:ext>
            </a:extLst>
          </a:blip>
          <a:srcRect r="24955"/>
          <a:stretch/>
        </p:blipFill>
        <p:spPr>
          <a:xfrm rot="5400000">
            <a:off x="3797054" y="8201600"/>
            <a:ext cx="4463961" cy="4461307"/>
          </a:xfrm>
          <a:prstGeom prst="ellipse">
            <a:avLst/>
          </a:prstGeom>
        </p:spPr>
      </p:pic>
      <p:sp>
        <p:nvSpPr>
          <p:cNvPr id="20" name="Freeform 19">
            <a:extLst>
              <a:ext uri="{FF2B5EF4-FFF2-40B4-BE49-F238E27FC236}">
                <a16:creationId xmlns:a16="http://schemas.microsoft.com/office/drawing/2014/main" id="{9A899ADE-94B1-A144-9DEB-C0870BD0C29E}"/>
              </a:ext>
            </a:extLst>
          </p:cNvPr>
          <p:cNvSpPr/>
          <p:nvPr/>
        </p:nvSpPr>
        <p:spPr>
          <a:xfrm rot="6493498">
            <a:off x="6272715" y="13225320"/>
            <a:ext cx="3338100" cy="3461056"/>
          </a:xfrm>
          <a:custGeom>
            <a:avLst/>
            <a:gdLst>
              <a:gd name="connsiteX0" fmla="*/ 0 w 3338100"/>
              <a:gd name="connsiteY0" fmla="*/ 3321418 h 3461056"/>
              <a:gd name="connsiteX1" fmla="*/ 217582 w 3338100"/>
              <a:gd name="connsiteY1" fmla="*/ 3325504 h 3461056"/>
              <a:gd name="connsiteX2" fmla="*/ 2513044 w 3338100"/>
              <a:gd name="connsiteY2" fmla="*/ 1099202 h 3461056"/>
              <a:gd name="connsiteX3" fmla="*/ 2518359 w 3338100"/>
              <a:gd name="connsiteY3" fmla="*/ 914400 h 3461056"/>
              <a:gd name="connsiteX4" fmla="*/ 2277396 w 3338100"/>
              <a:gd name="connsiteY4" fmla="*/ 914400 h 3461056"/>
              <a:gd name="connsiteX5" fmla="*/ 2807748 w 3338100"/>
              <a:gd name="connsiteY5" fmla="*/ 0 h 3461056"/>
              <a:gd name="connsiteX6" fmla="*/ 3338100 w 3338100"/>
              <a:gd name="connsiteY6" fmla="*/ 914400 h 3461056"/>
              <a:gd name="connsiteX7" fmla="*/ 3168049 w 3338100"/>
              <a:gd name="connsiteY7" fmla="*/ 914400 h 3461056"/>
              <a:gd name="connsiteX8" fmla="*/ 3174074 w 3338100"/>
              <a:gd name="connsiteY8" fmla="*/ 988608 h 3461056"/>
              <a:gd name="connsiteX9" fmla="*/ 3169327 w 3338100"/>
              <a:gd name="connsiteY9" fmla="*/ 1233515 h 3461056"/>
              <a:gd name="connsiteX10" fmla="*/ 630414 w 3338100"/>
              <a:gd name="connsiteY10" fmla="*/ 3455246 h 3461056"/>
              <a:gd name="connsiteX11" fmla="*/ 155616 w 3338100"/>
              <a:gd name="connsiteY11" fmla="*/ 3373449 h 346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8100" h="3461056">
                <a:moveTo>
                  <a:pt x="0" y="3321418"/>
                </a:moveTo>
                <a:lnTo>
                  <a:pt x="217582" y="3325504"/>
                </a:lnTo>
                <a:cubicBezTo>
                  <a:pt x="1422526" y="3286594"/>
                  <a:pt x="2426968" y="2335100"/>
                  <a:pt x="2513044" y="1099202"/>
                </a:cubicBezTo>
                <a:lnTo>
                  <a:pt x="2518359" y="914400"/>
                </a:lnTo>
                <a:lnTo>
                  <a:pt x="2277396" y="914400"/>
                </a:lnTo>
                <a:lnTo>
                  <a:pt x="2807748" y="0"/>
                </a:lnTo>
                <a:lnTo>
                  <a:pt x="3338100" y="914400"/>
                </a:lnTo>
                <a:lnTo>
                  <a:pt x="3168049" y="914400"/>
                </a:lnTo>
                <a:lnTo>
                  <a:pt x="3174074" y="988608"/>
                </a:lnTo>
                <a:cubicBezTo>
                  <a:pt x="3176586" y="1069415"/>
                  <a:pt x="3175065" y="1151121"/>
                  <a:pt x="3169327" y="1233515"/>
                </a:cubicBezTo>
                <a:cubicBezTo>
                  <a:pt x="3077513" y="2551807"/>
                  <a:pt x="1940803" y="3546510"/>
                  <a:pt x="630414" y="3455246"/>
                </a:cubicBezTo>
                <a:cubicBezTo>
                  <a:pt x="466616" y="3443838"/>
                  <a:pt x="307857" y="3416002"/>
                  <a:pt x="155616" y="3373449"/>
                </a:cubicBezTo>
                <a:close/>
              </a:path>
            </a:pathLst>
          </a:cu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FDF42AFA-777E-D94A-8842-F7E2ADAA16EC}"/>
              </a:ext>
            </a:extLst>
          </p:cNvPr>
          <p:cNvSpPr/>
          <p:nvPr/>
        </p:nvSpPr>
        <p:spPr>
          <a:xfrm>
            <a:off x="18135744" y="15229841"/>
            <a:ext cx="3338100" cy="3461056"/>
          </a:xfrm>
          <a:custGeom>
            <a:avLst/>
            <a:gdLst>
              <a:gd name="connsiteX0" fmla="*/ 0 w 3338100"/>
              <a:gd name="connsiteY0" fmla="*/ 3321418 h 3461056"/>
              <a:gd name="connsiteX1" fmla="*/ 217582 w 3338100"/>
              <a:gd name="connsiteY1" fmla="*/ 3325504 h 3461056"/>
              <a:gd name="connsiteX2" fmla="*/ 2513044 w 3338100"/>
              <a:gd name="connsiteY2" fmla="*/ 1099202 h 3461056"/>
              <a:gd name="connsiteX3" fmla="*/ 2518359 w 3338100"/>
              <a:gd name="connsiteY3" fmla="*/ 914400 h 3461056"/>
              <a:gd name="connsiteX4" fmla="*/ 2277396 w 3338100"/>
              <a:gd name="connsiteY4" fmla="*/ 914400 h 3461056"/>
              <a:gd name="connsiteX5" fmla="*/ 2807748 w 3338100"/>
              <a:gd name="connsiteY5" fmla="*/ 0 h 3461056"/>
              <a:gd name="connsiteX6" fmla="*/ 3338100 w 3338100"/>
              <a:gd name="connsiteY6" fmla="*/ 914400 h 3461056"/>
              <a:gd name="connsiteX7" fmla="*/ 3168049 w 3338100"/>
              <a:gd name="connsiteY7" fmla="*/ 914400 h 3461056"/>
              <a:gd name="connsiteX8" fmla="*/ 3174074 w 3338100"/>
              <a:gd name="connsiteY8" fmla="*/ 988608 h 3461056"/>
              <a:gd name="connsiteX9" fmla="*/ 3169327 w 3338100"/>
              <a:gd name="connsiteY9" fmla="*/ 1233515 h 3461056"/>
              <a:gd name="connsiteX10" fmla="*/ 630414 w 3338100"/>
              <a:gd name="connsiteY10" fmla="*/ 3455246 h 3461056"/>
              <a:gd name="connsiteX11" fmla="*/ 155616 w 3338100"/>
              <a:gd name="connsiteY11" fmla="*/ 3373449 h 346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8100" h="3461056">
                <a:moveTo>
                  <a:pt x="0" y="3321418"/>
                </a:moveTo>
                <a:lnTo>
                  <a:pt x="217582" y="3325504"/>
                </a:lnTo>
                <a:cubicBezTo>
                  <a:pt x="1422526" y="3286594"/>
                  <a:pt x="2426968" y="2335100"/>
                  <a:pt x="2513044" y="1099202"/>
                </a:cubicBezTo>
                <a:lnTo>
                  <a:pt x="2518359" y="914400"/>
                </a:lnTo>
                <a:lnTo>
                  <a:pt x="2277396" y="914400"/>
                </a:lnTo>
                <a:lnTo>
                  <a:pt x="2807748" y="0"/>
                </a:lnTo>
                <a:lnTo>
                  <a:pt x="3338100" y="914400"/>
                </a:lnTo>
                <a:lnTo>
                  <a:pt x="3168049" y="914400"/>
                </a:lnTo>
                <a:lnTo>
                  <a:pt x="3174074" y="988608"/>
                </a:lnTo>
                <a:cubicBezTo>
                  <a:pt x="3176586" y="1069415"/>
                  <a:pt x="3175065" y="1151121"/>
                  <a:pt x="3169327" y="1233515"/>
                </a:cubicBezTo>
                <a:cubicBezTo>
                  <a:pt x="3077513" y="2551807"/>
                  <a:pt x="1940803" y="3546510"/>
                  <a:pt x="630414" y="3455246"/>
                </a:cubicBezTo>
                <a:cubicBezTo>
                  <a:pt x="466616" y="3443838"/>
                  <a:pt x="307857" y="3416002"/>
                  <a:pt x="155616" y="3373449"/>
                </a:cubicBezTo>
                <a:close/>
              </a:path>
            </a:pathLst>
          </a:cu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0CEBE8A2-93C2-184B-9976-03583A4AC302}"/>
              </a:ext>
            </a:extLst>
          </p:cNvPr>
          <p:cNvSpPr/>
          <p:nvPr/>
        </p:nvSpPr>
        <p:spPr>
          <a:xfrm rot="9327554" flipH="1">
            <a:off x="24079858" y="10089355"/>
            <a:ext cx="3338100" cy="3461056"/>
          </a:xfrm>
          <a:custGeom>
            <a:avLst/>
            <a:gdLst>
              <a:gd name="connsiteX0" fmla="*/ 0 w 3338100"/>
              <a:gd name="connsiteY0" fmla="*/ 3321418 h 3461056"/>
              <a:gd name="connsiteX1" fmla="*/ 217582 w 3338100"/>
              <a:gd name="connsiteY1" fmla="*/ 3325504 h 3461056"/>
              <a:gd name="connsiteX2" fmla="*/ 2513044 w 3338100"/>
              <a:gd name="connsiteY2" fmla="*/ 1099202 h 3461056"/>
              <a:gd name="connsiteX3" fmla="*/ 2518359 w 3338100"/>
              <a:gd name="connsiteY3" fmla="*/ 914400 h 3461056"/>
              <a:gd name="connsiteX4" fmla="*/ 2277396 w 3338100"/>
              <a:gd name="connsiteY4" fmla="*/ 914400 h 3461056"/>
              <a:gd name="connsiteX5" fmla="*/ 2807748 w 3338100"/>
              <a:gd name="connsiteY5" fmla="*/ 0 h 3461056"/>
              <a:gd name="connsiteX6" fmla="*/ 3338100 w 3338100"/>
              <a:gd name="connsiteY6" fmla="*/ 914400 h 3461056"/>
              <a:gd name="connsiteX7" fmla="*/ 3168049 w 3338100"/>
              <a:gd name="connsiteY7" fmla="*/ 914400 h 3461056"/>
              <a:gd name="connsiteX8" fmla="*/ 3174074 w 3338100"/>
              <a:gd name="connsiteY8" fmla="*/ 988608 h 3461056"/>
              <a:gd name="connsiteX9" fmla="*/ 3169327 w 3338100"/>
              <a:gd name="connsiteY9" fmla="*/ 1233515 h 3461056"/>
              <a:gd name="connsiteX10" fmla="*/ 630414 w 3338100"/>
              <a:gd name="connsiteY10" fmla="*/ 3455246 h 3461056"/>
              <a:gd name="connsiteX11" fmla="*/ 155616 w 3338100"/>
              <a:gd name="connsiteY11" fmla="*/ 3373449 h 346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8100" h="3461056">
                <a:moveTo>
                  <a:pt x="0" y="3321418"/>
                </a:moveTo>
                <a:lnTo>
                  <a:pt x="217582" y="3325504"/>
                </a:lnTo>
                <a:cubicBezTo>
                  <a:pt x="1422526" y="3286594"/>
                  <a:pt x="2426968" y="2335100"/>
                  <a:pt x="2513044" y="1099202"/>
                </a:cubicBezTo>
                <a:lnTo>
                  <a:pt x="2518359" y="914400"/>
                </a:lnTo>
                <a:lnTo>
                  <a:pt x="2277396" y="914400"/>
                </a:lnTo>
                <a:lnTo>
                  <a:pt x="2807748" y="0"/>
                </a:lnTo>
                <a:lnTo>
                  <a:pt x="3338100" y="914400"/>
                </a:lnTo>
                <a:lnTo>
                  <a:pt x="3168049" y="914400"/>
                </a:lnTo>
                <a:lnTo>
                  <a:pt x="3174074" y="988608"/>
                </a:lnTo>
                <a:cubicBezTo>
                  <a:pt x="3176586" y="1069415"/>
                  <a:pt x="3175065" y="1151121"/>
                  <a:pt x="3169327" y="1233515"/>
                </a:cubicBezTo>
                <a:cubicBezTo>
                  <a:pt x="3077513" y="2551807"/>
                  <a:pt x="1940803" y="3546510"/>
                  <a:pt x="630414" y="3455246"/>
                </a:cubicBezTo>
                <a:cubicBezTo>
                  <a:pt x="466616" y="3443838"/>
                  <a:pt x="307857" y="3416002"/>
                  <a:pt x="155616" y="3373449"/>
                </a:cubicBezTo>
                <a:close/>
              </a:path>
            </a:pathLst>
          </a:cu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Picture 22">
            <a:extLst>
              <a:ext uri="{FF2B5EF4-FFF2-40B4-BE49-F238E27FC236}">
                <a16:creationId xmlns:a16="http://schemas.microsoft.com/office/drawing/2014/main" id="{1CA35205-1EF6-5E4F-BC53-B535D42F8311}"/>
              </a:ext>
            </a:extLst>
          </p:cNvPr>
          <p:cNvPicPr>
            <a:picLocks noChangeAspect="1"/>
          </p:cNvPicPr>
          <p:nvPr/>
        </p:nvPicPr>
        <p:blipFill rotWithShape="1">
          <a:blip r:embed="rId4">
            <a:duotone>
              <a:prstClr val="black"/>
              <a:srgbClr val="D9C3A5">
                <a:tint val="50000"/>
                <a:satMod val="180000"/>
              </a:srgbClr>
            </a:duotone>
          </a:blip>
          <a:srcRect l="23768" t="17343" r="43188" b="6329"/>
          <a:stretch/>
        </p:blipFill>
        <p:spPr>
          <a:xfrm>
            <a:off x="26491937" y="13574264"/>
            <a:ext cx="5565680" cy="7231723"/>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5506246A-0974-F549-B041-6993336EF13B}"/>
              </a:ext>
            </a:extLst>
          </p:cNvPr>
          <p:cNvSpPr txBox="1"/>
          <p:nvPr/>
        </p:nvSpPr>
        <p:spPr>
          <a:xfrm>
            <a:off x="3721580" y="5957962"/>
            <a:ext cx="29222295" cy="1107996"/>
          </a:xfrm>
          <a:prstGeom prst="rect">
            <a:avLst/>
          </a:prstGeom>
          <a:noFill/>
        </p:spPr>
        <p:txBody>
          <a:bodyPr wrap="none" rtlCol="0">
            <a:spAutoFit/>
          </a:bodyPr>
          <a:lstStyle/>
          <a:p>
            <a:r>
              <a:rPr lang="en-US" sz="6600" dirty="0">
                <a:solidFill>
                  <a:schemeClr val="tx1">
                    <a:lumMod val="65000"/>
                    <a:lumOff val="35000"/>
                  </a:schemeClr>
                </a:solidFill>
                <a:latin typeface="Impact" panose="020B0806030902050204" pitchFamily="34" charset="0"/>
              </a:rPr>
              <a:t>A well-preserved historical archive of filters with suspended sediments back to 1975</a:t>
            </a:r>
          </a:p>
        </p:txBody>
      </p:sp>
      <p:sp>
        <p:nvSpPr>
          <p:cNvPr id="26" name="TextBox 25">
            <a:extLst>
              <a:ext uri="{FF2B5EF4-FFF2-40B4-BE49-F238E27FC236}">
                <a16:creationId xmlns:a16="http://schemas.microsoft.com/office/drawing/2014/main" id="{5E694DFA-CCF5-5B4F-959B-D8A6761C767E}"/>
              </a:ext>
            </a:extLst>
          </p:cNvPr>
          <p:cNvSpPr txBox="1"/>
          <p:nvPr/>
        </p:nvSpPr>
        <p:spPr>
          <a:xfrm>
            <a:off x="8510541" y="8995513"/>
            <a:ext cx="9675790" cy="3477875"/>
          </a:xfrm>
          <a:prstGeom prst="rect">
            <a:avLst/>
          </a:prstGeom>
          <a:noFill/>
        </p:spPr>
        <p:txBody>
          <a:bodyPr wrap="none" rtlCol="0">
            <a:spAutoFit/>
          </a:bodyPr>
          <a:lstStyle/>
          <a:p>
            <a:r>
              <a:rPr lang="en-US" sz="4400" dirty="0">
                <a:solidFill>
                  <a:schemeClr val="tx1">
                    <a:lumMod val="50000"/>
                    <a:lumOff val="50000"/>
                  </a:schemeClr>
                </a:solidFill>
              </a:rPr>
              <a:t>Long-term ecological research</a:t>
            </a:r>
          </a:p>
          <a:p>
            <a:r>
              <a:rPr lang="en-US" sz="4400" dirty="0">
                <a:solidFill>
                  <a:schemeClr val="tx1">
                    <a:lumMod val="50000"/>
                    <a:lumOff val="50000"/>
                  </a:schemeClr>
                </a:solidFill>
              </a:rPr>
              <a:t>sites (</a:t>
            </a:r>
            <a:r>
              <a:rPr lang="en-US" sz="4400" b="1" dirty="0">
                <a:solidFill>
                  <a:schemeClr val="tx1">
                    <a:lumMod val="50000"/>
                    <a:lumOff val="50000"/>
                  </a:schemeClr>
                </a:solidFill>
              </a:rPr>
              <a:t>LTERs</a:t>
            </a:r>
            <a:r>
              <a:rPr lang="en-US" sz="4400" dirty="0">
                <a:solidFill>
                  <a:schemeClr val="tx1">
                    <a:lumMod val="50000"/>
                    <a:lumOff val="50000"/>
                  </a:schemeClr>
                </a:solidFill>
              </a:rPr>
              <a:t>) have been measuring water, </a:t>
            </a:r>
          </a:p>
          <a:p>
            <a:r>
              <a:rPr lang="en-US" sz="4400" dirty="0">
                <a:solidFill>
                  <a:schemeClr val="tx1">
                    <a:lumMod val="50000"/>
                    <a:lumOff val="50000"/>
                  </a:schemeClr>
                </a:solidFill>
              </a:rPr>
              <a:t>nutrient, and particulate fluxes for</a:t>
            </a:r>
          </a:p>
          <a:p>
            <a:r>
              <a:rPr lang="en-US" sz="4400" dirty="0">
                <a:solidFill>
                  <a:schemeClr val="tx1">
                    <a:lumMod val="50000"/>
                    <a:lumOff val="50000"/>
                  </a:schemeClr>
                </a:solidFill>
              </a:rPr>
              <a:t>several decades by using automatic</a:t>
            </a:r>
          </a:p>
          <a:p>
            <a:r>
              <a:rPr lang="en-US" sz="4400" dirty="0">
                <a:solidFill>
                  <a:schemeClr val="tx1">
                    <a:lumMod val="50000"/>
                    <a:lumOff val="50000"/>
                  </a:schemeClr>
                </a:solidFill>
              </a:rPr>
              <a:t>samplers. </a:t>
            </a:r>
          </a:p>
        </p:txBody>
      </p:sp>
      <p:sp>
        <p:nvSpPr>
          <p:cNvPr id="27" name="TextBox 26">
            <a:extLst>
              <a:ext uri="{FF2B5EF4-FFF2-40B4-BE49-F238E27FC236}">
                <a16:creationId xmlns:a16="http://schemas.microsoft.com/office/drawing/2014/main" id="{E7041B9B-A92A-2F40-B028-61ACCAE47342}"/>
              </a:ext>
            </a:extLst>
          </p:cNvPr>
          <p:cNvSpPr txBox="1"/>
          <p:nvPr/>
        </p:nvSpPr>
        <p:spPr>
          <a:xfrm>
            <a:off x="10107477" y="23086987"/>
            <a:ext cx="9947916" cy="3477875"/>
          </a:xfrm>
          <a:prstGeom prst="rect">
            <a:avLst/>
          </a:prstGeom>
          <a:noFill/>
        </p:spPr>
        <p:txBody>
          <a:bodyPr wrap="none" rtlCol="0">
            <a:spAutoFit/>
          </a:bodyPr>
          <a:lstStyle/>
          <a:p>
            <a:r>
              <a:rPr lang="en-US" sz="4400" dirty="0">
                <a:solidFill>
                  <a:schemeClr val="tx1">
                    <a:lumMod val="50000"/>
                    <a:lumOff val="50000"/>
                  </a:schemeClr>
                </a:solidFill>
              </a:rPr>
              <a:t>Total suspended solids (</a:t>
            </a:r>
            <a:r>
              <a:rPr lang="en-US" sz="4400" b="1" dirty="0">
                <a:solidFill>
                  <a:schemeClr val="tx1">
                    <a:lumMod val="50000"/>
                    <a:lumOff val="50000"/>
                  </a:schemeClr>
                </a:solidFill>
              </a:rPr>
              <a:t>TSS</a:t>
            </a:r>
            <a:r>
              <a:rPr lang="en-US" sz="4400" dirty="0">
                <a:solidFill>
                  <a:schemeClr val="tx1">
                    <a:lumMod val="50000"/>
                    <a:lumOff val="50000"/>
                  </a:schemeClr>
                </a:solidFill>
              </a:rPr>
              <a:t>) is one of </a:t>
            </a:r>
          </a:p>
          <a:p>
            <a:r>
              <a:rPr lang="en-US" sz="4400" dirty="0">
                <a:solidFill>
                  <a:schemeClr val="tx1">
                    <a:lumMod val="50000"/>
                    <a:lumOff val="50000"/>
                  </a:schemeClr>
                </a:solidFill>
              </a:rPr>
              <a:t>the water quality variables measured</a:t>
            </a:r>
          </a:p>
          <a:p>
            <a:r>
              <a:rPr lang="en-US" sz="4400" dirty="0">
                <a:solidFill>
                  <a:schemeClr val="tx1">
                    <a:lumMod val="50000"/>
                    <a:lumOff val="50000"/>
                  </a:schemeClr>
                </a:solidFill>
              </a:rPr>
              <a:t>at these sites and the filters used to</a:t>
            </a:r>
          </a:p>
          <a:p>
            <a:r>
              <a:rPr lang="en-US" sz="4400" dirty="0">
                <a:solidFill>
                  <a:schemeClr val="tx1">
                    <a:lumMod val="50000"/>
                    <a:lumOff val="50000"/>
                  </a:schemeClr>
                </a:solidFill>
              </a:rPr>
              <a:t>measure TSS can be preserved for decades</a:t>
            </a:r>
          </a:p>
          <a:p>
            <a:r>
              <a:rPr lang="en-US" sz="4400" dirty="0">
                <a:solidFill>
                  <a:schemeClr val="tx1">
                    <a:lumMod val="50000"/>
                    <a:lumOff val="50000"/>
                  </a:schemeClr>
                </a:solidFill>
              </a:rPr>
              <a:t>under appropriate conditions. </a:t>
            </a:r>
          </a:p>
        </p:txBody>
      </p:sp>
      <p:sp>
        <p:nvSpPr>
          <p:cNvPr id="28" name="TextBox 27">
            <a:extLst>
              <a:ext uri="{FF2B5EF4-FFF2-40B4-BE49-F238E27FC236}">
                <a16:creationId xmlns:a16="http://schemas.microsoft.com/office/drawing/2014/main" id="{05C47D96-502E-6541-A945-51564282996E}"/>
              </a:ext>
            </a:extLst>
          </p:cNvPr>
          <p:cNvSpPr txBox="1"/>
          <p:nvPr/>
        </p:nvSpPr>
        <p:spPr>
          <a:xfrm>
            <a:off x="20213513" y="7534467"/>
            <a:ext cx="14061407" cy="2800767"/>
          </a:xfrm>
          <a:prstGeom prst="rect">
            <a:avLst/>
          </a:prstGeom>
          <a:noFill/>
        </p:spPr>
        <p:txBody>
          <a:bodyPr wrap="square" rtlCol="0">
            <a:spAutoFit/>
          </a:bodyPr>
          <a:lstStyle/>
          <a:p>
            <a:r>
              <a:rPr lang="en-US" sz="4400" dirty="0">
                <a:solidFill>
                  <a:schemeClr val="tx1">
                    <a:lumMod val="50000"/>
                    <a:lumOff val="50000"/>
                  </a:schemeClr>
                </a:solidFill>
              </a:rPr>
              <a:t>Our starting point for this project was a collection of filters</a:t>
            </a:r>
          </a:p>
          <a:p>
            <a:r>
              <a:rPr lang="en-US" sz="4400" dirty="0">
                <a:solidFill>
                  <a:schemeClr val="tx1">
                    <a:lumMod val="50000"/>
                    <a:lumOff val="50000"/>
                  </a:schemeClr>
                </a:solidFill>
              </a:rPr>
              <a:t>and paper archives containing primary data about the amount of water filtered and the mass of the sediments </a:t>
            </a:r>
          </a:p>
          <a:p>
            <a:r>
              <a:rPr lang="en-US" sz="4400" dirty="0">
                <a:solidFill>
                  <a:schemeClr val="tx1">
                    <a:lumMod val="50000"/>
                    <a:lumOff val="50000"/>
                  </a:schemeClr>
                </a:solidFill>
              </a:rPr>
              <a:t>retained in the filters. </a:t>
            </a:r>
          </a:p>
        </p:txBody>
      </p:sp>
      <p:sp>
        <p:nvSpPr>
          <p:cNvPr id="29" name="TextBox 28">
            <a:extLst>
              <a:ext uri="{FF2B5EF4-FFF2-40B4-BE49-F238E27FC236}">
                <a16:creationId xmlns:a16="http://schemas.microsoft.com/office/drawing/2014/main" id="{A150BF12-CBE1-9543-9F04-D39E90057659}"/>
              </a:ext>
            </a:extLst>
          </p:cNvPr>
          <p:cNvSpPr txBox="1"/>
          <p:nvPr/>
        </p:nvSpPr>
        <p:spPr>
          <a:xfrm>
            <a:off x="24595750" y="24045015"/>
            <a:ext cx="8348125" cy="1569660"/>
          </a:xfrm>
          <a:prstGeom prst="rect">
            <a:avLst/>
          </a:prstGeom>
          <a:noFill/>
        </p:spPr>
        <p:txBody>
          <a:bodyPr wrap="square" rtlCol="0">
            <a:spAutoFit/>
          </a:bodyPr>
          <a:lstStyle/>
          <a:p>
            <a:r>
              <a:rPr lang="en-US" sz="3200" i="1" dirty="0">
                <a:solidFill>
                  <a:schemeClr val="tx1">
                    <a:lumMod val="50000"/>
                    <a:lumOff val="50000"/>
                  </a:schemeClr>
                </a:solidFill>
              </a:rPr>
              <a:t>We had to scan hundreds of pages and directly digitize the data to bring this information back to workable formats in the present.</a:t>
            </a:r>
          </a:p>
        </p:txBody>
      </p:sp>
      <p:sp>
        <p:nvSpPr>
          <p:cNvPr id="2" name="TextBox 1">
            <a:extLst>
              <a:ext uri="{FF2B5EF4-FFF2-40B4-BE49-F238E27FC236}">
                <a16:creationId xmlns:a16="http://schemas.microsoft.com/office/drawing/2014/main" id="{3F331147-F844-0346-9CA4-48BAD4A4C64B}"/>
              </a:ext>
            </a:extLst>
          </p:cNvPr>
          <p:cNvSpPr txBox="1"/>
          <p:nvPr/>
        </p:nvSpPr>
        <p:spPr>
          <a:xfrm>
            <a:off x="3529091" y="24508919"/>
            <a:ext cx="2246962" cy="523220"/>
          </a:xfrm>
          <a:prstGeom prst="rect">
            <a:avLst/>
          </a:prstGeom>
          <a:noFill/>
        </p:spPr>
        <p:txBody>
          <a:bodyPr wrap="none" rtlCol="0">
            <a:spAutoFit/>
          </a:bodyPr>
          <a:lstStyle/>
          <a:p>
            <a:r>
              <a:rPr lang="en-US" sz="2800" dirty="0"/>
              <a:t>Photo sources</a:t>
            </a:r>
          </a:p>
        </p:txBody>
      </p:sp>
    </p:spTree>
    <p:extLst>
      <p:ext uri="{BB962C8B-B14F-4D97-AF65-F5344CB8AC3E}">
        <p14:creationId xmlns:p14="http://schemas.microsoft.com/office/powerpoint/2010/main" val="815413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B810372D-51B3-8A4D-AB2B-F2146D61B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038" y="4325748"/>
            <a:ext cx="17376101" cy="18824111"/>
          </a:xfrm>
          <a:prstGeom prst="rect">
            <a:avLst/>
          </a:prstGeom>
        </p:spPr>
      </p:pic>
      <p:sp>
        <p:nvSpPr>
          <p:cNvPr id="4" name="TextBox 3">
            <a:extLst>
              <a:ext uri="{FF2B5EF4-FFF2-40B4-BE49-F238E27FC236}">
                <a16:creationId xmlns:a16="http://schemas.microsoft.com/office/drawing/2014/main" id="{68D48AFE-2F32-4961-94F9-31FBECDDD6DD}"/>
              </a:ext>
            </a:extLst>
          </p:cNvPr>
          <p:cNvSpPr txBox="1"/>
          <p:nvPr/>
        </p:nvSpPr>
        <p:spPr>
          <a:xfrm>
            <a:off x="18930957" y="4433324"/>
            <a:ext cx="16328571" cy="4154984"/>
          </a:xfrm>
          <a:prstGeom prst="rect">
            <a:avLst/>
          </a:prstGeom>
          <a:noFill/>
        </p:spPr>
        <p:txBody>
          <a:bodyPr wrap="square" rtlCol="0">
            <a:spAutoFit/>
          </a:bodyPr>
          <a:lstStyle/>
          <a:p>
            <a:r>
              <a:rPr lang="en-US" sz="6600" dirty="0">
                <a:solidFill>
                  <a:schemeClr val="tx1">
                    <a:lumMod val="65000"/>
                    <a:lumOff val="35000"/>
                  </a:schemeClr>
                </a:solidFill>
                <a:latin typeface="Impact" panose="020B0806030902050204" pitchFamily="34" charset="0"/>
              </a:rPr>
              <a:t>Organic carbon content is larger and more variable in the sediments from the  Old-growth site compared with the Logged + debris flow site.</a:t>
            </a:r>
          </a:p>
        </p:txBody>
      </p:sp>
      <p:sp>
        <p:nvSpPr>
          <p:cNvPr id="7" name="TextBox 6">
            <a:extLst>
              <a:ext uri="{FF2B5EF4-FFF2-40B4-BE49-F238E27FC236}">
                <a16:creationId xmlns:a16="http://schemas.microsoft.com/office/drawing/2014/main" id="{F1B3F710-5E85-4EF5-ADB8-BE53275B6D1C}"/>
              </a:ext>
            </a:extLst>
          </p:cNvPr>
          <p:cNvSpPr txBox="1"/>
          <p:nvPr/>
        </p:nvSpPr>
        <p:spPr>
          <a:xfrm>
            <a:off x="19128026" y="17102771"/>
            <a:ext cx="16131502" cy="5509200"/>
          </a:xfrm>
          <a:prstGeom prst="rect">
            <a:avLst/>
          </a:prstGeom>
          <a:noFill/>
        </p:spPr>
        <p:txBody>
          <a:bodyPr wrap="square" rtlCol="0">
            <a:spAutoFit/>
          </a:bodyPr>
          <a:lstStyle>
            <a:defPPr>
              <a:defRPr lang="en-US"/>
            </a:defPPr>
            <a:lvl1pPr>
              <a:defRPr sz="4400">
                <a:solidFill>
                  <a:schemeClr val="tx1">
                    <a:lumMod val="50000"/>
                    <a:lumOff val="50000"/>
                  </a:schemeClr>
                </a:solidFill>
              </a:defRPr>
            </a:lvl1pPr>
          </a:lstStyle>
          <a:p>
            <a:r>
              <a:rPr lang="en-US" i="1" dirty="0"/>
              <a:t>Observed and predicted carbon content (%TC) of suspended sediments from two headwater streams draining an Old-growth forest (WS09-OG site) and a 100%-Logged watershed (WS10-LG site) in the H. J. Andrews Experimental Forest. Predictions are displayed with their corresponding 95% confidence intervals (n = 226, </a:t>
            </a:r>
            <a:r>
              <a:rPr lang="en-US" i="1" dirty="0" err="1"/>
              <a:t>nbootstrap</a:t>
            </a:r>
            <a:r>
              <a:rPr lang="en-US" i="1" dirty="0"/>
              <a:t> = 500). Model’s predictive performance was corrected for optimism during the bootstrap validation. Kernel density distributions for both the observed and predicted values are plotted along the margins.</a:t>
            </a:r>
          </a:p>
        </p:txBody>
      </p:sp>
      <p:sp>
        <p:nvSpPr>
          <p:cNvPr id="8" name="TextBox 7">
            <a:extLst>
              <a:ext uri="{FF2B5EF4-FFF2-40B4-BE49-F238E27FC236}">
                <a16:creationId xmlns:a16="http://schemas.microsoft.com/office/drawing/2014/main" id="{46A9F734-0BAE-4B4A-97C1-59F598A2C5B3}"/>
              </a:ext>
            </a:extLst>
          </p:cNvPr>
          <p:cNvSpPr txBox="1"/>
          <p:nvPr/>
        </p:nvSpPr>
        <p:spPr>
          <a:xfrm>
            <a:off x="19128026" y="10260263"/>
            <a:ext cx="16131502" cy="2800767"/>
          </a:xfrm>
          <a:prstGeom prst="rect">
            <a:avLst/>
          </a:prstGeom>
          <a:noFill/>
        </p:spPr>
        <p:txBody>
          <a:bodyPr wrap="square" rtlCol="0">
            <a:spAutoFit/>
          </a:bodyPr>
          <a:lstStyle/>
          <a:p>
            <a:r>
              <a:rPr lang="en-US" sz="4400" dirty="0">
                <a:solidFill>
                  <a:schemeClr val="tx1">
                    <a:lumMod val="50000"/>
                    <a:lumOff val="50000"/>
                  </a:schemeClr>
                </a:solidFill>
              </a:rPr>
              <a:t>These differences in both mean and dispersion suggest that not only the amount of organic carbon being added to the sediments at the Old-growth site is larger, but also that the mechanisms for mobilization of these particles are different as well. </a:t>
            </a:r>
            <a:endParaRPr lang="en-US" sz="4400" baseline="30000" dirty="0">
              <a:solidFill>
                <a:schemeClr val="tx1">
                  <a:lumMod val="50000"/>
                  <a:lumOff val="50000"/>
                </a:schemeClr>
              </a:solidFill>
            </a:endParaRPr>
          </a:p>
        </p:txBody>
      </p:sp>
    </p:spTree>
    <p:extLst>
      <p:ext uri="{BB962C8B-B14F-4D97-AF65-F5344CB8AC3E}">
        <p14:creationId xmlns:p14="http://schemas.microsoft.com/office/powerpoint/2010/main" val="2640372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urface chart&#10;&#10;Description automatically generated">
            <a:extLst>
              <a:ext uri="{FF2B5EF4-FFF2-40B4-BE49-F238E27FC236}">
                <a16:creationId xmlns:a16="http://schemas.microsoft.com/office/drawing/2014/main" id="{37E357C6-2A83-8B42-B02C-E0E7C91D3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260" y="6986080"/>
            <a:ext cx="20299540" cy="18946239"/>
          </a:xfrm>
          <a:prstGeom prst="rect">
            <a:avLst/>
          </a:prstGeom>
        </p:spPr>
      </p:pic>
      <p:sp>
        <p:nvSpPr>
          <p:cNvPr id="15" name="TextBox 14">
            <a:extLst>
              <a:ext uri="{FF2B5EF4-FFF2-40B4-BE49-F238E27FC236}">
                <a16:creationId xmlns:a16="http://schemas.microsoft.com/office/drawing/2014/main" id="{C54FE852-4FA5-4D34-A98C-C5BEAF865551}"/>
              </a:ext>
            </a:extLst>
          </p:cNvPr>
          <p:cNvSpPr txBox="1"/>
          <p:nvPr/>
        </p:nvSpPr>
        <p:spPr>
          <a:xfrm>
            <a:off x="21945601" y="16506781"/>
            <a:ext cx="13877364" cy="8894743"/>
          </a:xfrm>
          <a:prstGeom prst="rect">
            <a:avLst/>
          </a:prstGeom>
          <a:noFill/>
        </p:spPr>
        <p:txBody>
          <a:bodyPr wrap="square">
            <a:spAutoFit/>
          </a:bodyPr>
          <a:lstStyle/>
          <a:p>
            <a:r>
              <a:rPr lang="en-US" sz="4400" i="1" dirty="0">
                <a:solidFill>
                  <a:schemeClr val="bg1">
                    <a:lumMod val="50000"/>
                  </a:schemeClr>
                </a:solidFill>
                <a:effectLst/>
                <a:ea typeface="Calibri" panose="020F0502020204030204" pitchFamily="34" charset="0"/>
              </a:rPr>
              <a:t>Disparity plots for the carbon content (%TC) in suspended sediments from </a:t>
            </a:r>
            <a:r>
              <a:rPr lang="en-US" sz="4400" i="1" dirty="0" err="1">
                <a:solidFill>
                  <a:schemeClr val="bg1">
                    <a:lumMod val="50000"/>
                  </a:schemeClr>
                </a:solidFill>
                <a:effectLst/>
                <a:ea typeface="Calibri" panose="020F0502020204030204" pitchFamily="34" charset="0"/>
              </a:rPr>
              <a:t>from</a:t>
            </a:r>
            <a:r>
              <a:rPr lang="en-US" sz="4400" i="1" dirty="0">
                <a:solidFill>
                  <a:schemeClr val="bg1">
                    <a:lumMod val="50000"/>
                  </a:schemeClr>
                </a:solidFill>
                <a:effectLst/>
                <a:ea typeface="Calibri" panose="020F0502020204030204" pitchFamily="34" charset="0"/>
              </a:rPr>
              <a:t> two headwater streams draining an Old-growth forest (WS09-OG site) and a 100%-Logged watershed (WS10-LG site) in the H. J. Andrews Experimental Forest. Dark shaded areas correspond to average kernel densities ± 1 </a:t>
            </a:r>
            <a:r>
              <a:rPr lang="en-US" sz="4400" i="1" dirty="0" err="1">
                <a:solidFill>
                  <a:schemeClr val="bg1">
                    <a:lumMod val="50000"/>
                  </a:schemeClr>
                </a:solidFill>
                <a:effectLst/>
                <a:ea typeface="Calibri" panose="020F0502020204030204" pitchFamily="34" charset="0"/>
              </a:rPr>
              <a:t>s.d.</a:t>
            </a:r>
            <a:r>
              <a:rPr lang="en-US" sz="4400" i="1" dirty="0">
                <a:solidFill>
                  <a:schemeClr val="bg1">
                    <a:lumMod val="50000"/>
                  </a:schemeClr>
                </a:solidFill>
                <a:effectLst/>
                <a:ea typeface="Calibri" panose="020F0502020204030204" pitchFamily="34" charset="0"/>
              </a:rPr>
              <a:t> from </a:t>
            </a:r>
            <a:r>
              <a:rPr lang="en-US" sz="4400" i="1" dirty="0" err="1">
                <a:solidFill>
                  <a:schemeClr val="bg1">
                    <a:lumMod val="50000"/>
                  </a:schemeClr>
                </a:solidFill>
                <a:effectLst/>
                <a:ea typeface="Calibri" panose="020F0502020204030204" pitchFamily="34" charset="0"/>
              </a:rPr>
              <a:t>boostrap</a:t>
            </a:r>
            <a:r>
              <a:rPr lang="en-US" sz="4400" i="1" dirty="0">
                <a:solidFill>
                  <a:schemeClr val="bg1">
                    <a:lumMod val="50000"/>
                  </a:schemeClr>
                </a:solidFill>
                <a:effectLst/>
                <a:ea typeface="Calibri" panose="020F0502020204030204" pitchFamily="34" charset="0"/>
              </a:rPr>
              <a:t> resampling and simulation (</a:t>
            </a:r>
            <a:r>
              <a:rPr lang="en-US" sz="4400" i="1" dirty="0" err="1">
                <a:solidFill>
                  <a:schemeClr val="bg1">
                    <a:lumMod val="50000"/>
                  </a:schemeClr>
                </a:solidFill>
                <a:effectLst/>
                <a:ea typeface="Calibri" panose="020F0502020204030204" pitchFamily="34" charset="0"/>
              </a:rPr>
              <a:t>n</a:t>
            </a:r>
            <a:r>
              <a:rPr lang="en-US" sz="4400" i="1" baseline="-25000" dirty="0" err="1">
                <a:solidFill>
                  <a:schemeClr val="bg1">
                    <a:lumMod val="50000"/>
                  </a:schemeClr>
                </a:solidFill>
                <a:effectLst/>
                <a:ea typeface="Calibri" panose="020F0502020204030204" pitchFamily="34" charset="0"/>
              </a:rPr>
              <a:t>bootstrap</a:t>
            </a:r>
            <a:r>
              <a:rPr lang="en-US" sz="4400" i="1" dirty="0">
                <a:solidFill>
                  <a:schemeClr val="bg1">
                    <a:lumMod val="50000"/>
                  </a:schemeClr>
                </a:solidFill>
                <a:effectLst/>
                <a:ea typeface="Calibri" panose="020F0502020204030204" pitchFamily="34" charset="0"/>
              </a:rPr>
              <a:t> = 500). Disparity plots display results for the overall model as well as for transport and source effects calculated while holding their corresponding proxies constant to their long-term medians for the 1984-2014 period (i.e. </a:t>
            </a:r>
            <a:r>
              <a:rPr lang="en-US" sz="4400" i="1" dirty="0" err="1">
                <a:solidFill>
                  <a:schemeClr val="bg1">
                    <a:lumMod val="50000"/>
                  </a:schemeClr>
                </a:solidFill>
                <a:effectLst/>
                <a:ea typeface="Calibri" panose="020F0502020204030204" pitchFamily="34" charset="0"/>
              </a:rPr>
              <a:t>DSi</a:t>
            </a:r>
            <a:r>
              <a:rPr lang="en-US" sz="4400" i="1" dirty="0">
                <a:solidFill>
                  <a:schemeClr val="bg1">
                    <a:lumMod val="50000"/>
                  </a:schemeClr>
                </a:solidFill>
                <a:effectLst/>
                <a:ea typeface="Calibri" panose="020F0502020204030204" pitchFamily="34" charset="0"/>
              </a:rPr>
              <a:t> and DON were held constant to estimate </a:t>
            </a:r>
            <a:r>
              <a:rPr lang="en-US" sz="4400" i="1" dirty="0" err="1">
                <a:solidFill>
                  <a:schemeClr val="bg1">
                    <a:lumMod val="50000"/>
                  </a:schemeClr>
                </a:solidFill>
                <a:effectLst/>
                <a:ea typeface="Calibri" panose="020F0502020204030204" pitchFamily="34" charset="0"/>
              </a:rPr>
              <a:t>tranport</a:t>
            </a:r>
            <a:r>
              <a:rPr lang="en-US" sz="4400" i="1" dirty="0">
                <a:solidFill>
                  <a:schemeClr val="bg1">
                    <a:lumMod val="50000"/>
                  </a:schemeClr>
                </a:solidFill>
                <a:effectLst/>
                <a:ea typeface="Calibri" panose="020F0502020204030204" pitchFamily="34" charset="0"/>
              </a:rPr>
              <a:t> effects and TSS and Discharge were held constant to estimate </a:t>
            </a:r>
            <a:r>
              <a:rPr lang="en-US" sz="4400" i="1" dirty="0" err="1">
                <a:solidFill>
                  <a:schemeClr val="bg1">
                    <a:lumMod val="50000"/>
                  </a:schemeClr>
                </a:solidFill>
                <a:effectLst/>
                <a:ea typeface="Calibri" panose="020F0502020204030204" pitchFamily="34" charset="0"/>
              </a:rPr>
              <a:t>sourcet</a:t>
            </a:r>
            <a:r>
              <a:rPr lang="en-US" sz="4400" i="1" dirty="0">
                <a:solidFill>
                  <a:schemeClr val="bg1">
                    <a:lumMod val="50000"/>
                  </a:schemeClr>
                </a:solidFill>
                <a:effectLst/>
                <a:ea typeface="Calibri" panose="020F0502020204030204" pitchFamily="34" charset="0"/>
              </a:rPr>
              <a:t> effects).</a:t>
            </a:r>
            <a:endParaRPr lang="en-US" sz="4400" i="1" dirty="0">
              <a:solidFill>
                <a:schemeClr val="bg1">
                  <a:lumMod val="50000"/>
                </a:schemeClr>
              </a:solidFill>
            </a:endParaRPr>
          </a:p>
        </p:txBody>
      </p:sp>
      <p:sp>
        <p:nvSpPr>
          <p:cNvPr id="16" name="TextBox 15">
            <a:extLst>
              <a:ext uri="{FF2B5EF4-FFF2-40B4-BE49-F238E27FC236}">
                <a16:creationId xmlns:a16="http://schemas.microsoft.com/office/drawing/2014/main" id="{29E99B68-FA01-4080-A889-D52D4D1F8B0F}"/>
              </a:ext>
            </a:extLst>
          </p:cNvPr>
          <p:cNvSpPr txBox="1"/>
          <p:nvPr/>
        </p:nvSpPr>
        <p:spPr>
          <a:xfrm>
            <a:off x="21776835" y="6986080"/>
            <a:ext cx="14046130" cy="4154984"/>
          </a:xfrm>
          <a:prstGeom prst="rect">
            <a:avLst/>
          </a:prstGeom>
          <a:noFill/>
        </p:spPr>
        <p:txBody>
          <a:bodyPr wrap="square" rtlCol="0">
            <a:spAutoFit/>
          </a:bodyPr>
          <a:lstStyle>
            <a:defPPr>
              <a:defRPr lang="en-US"/>
            </a:defPPr>
            <a:lvl1pPr>
              <a:defRPr sz="6600">
                <a:solidFill>
                  <a:schemeClr val="tx1">
                    <a:lumMod val="65000"/>
                    <a:lumOff val="35000"/>
                  </a:schemeClr>
                </a:solidFill>
                <a:latin typeface="Impact" panose="020B0806030902050204" pitchFamily="34" charset="0"/>
              </a:defRPr>
            </a:lvl1pPr>
          </a:lstStyle>
          <a:p>
            <a:r>
              <a:rPr lang="en-US" dirty="0"/>
              <a:t>Disparity plots suggest contrasting roles of transport and OM sources in modulating %TC between Old-Growth and Logged sites</a:t>
            </a:r>
          </a:p>
        </p:txBody>
      </p:sp>
    </p:spTree>
    <p:extLst>
      <p:ext uri="{BB962C8B-B14F-4D97-AF65-F5344CB8AC3E}">
        <p14:creationId xmlns:p14="http://schemas.microsoft.com/office/powerpoint/2010/main" val="293792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310DDA40-2DE3-4336-A34B-C57C3B601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189" y="6079769"/>
            <a:ext cx="25986857" cy="24947382"/>
          </a:xfrm>
          <a:prstGeom prst="rect">
            <a:avLst/>
          </a:prstGeom>
        </p:spPr>
      </p:pic>
      <p:sp>
        <p:nvSpPr>
          <p:cNvPr id="6" name="TextBox 5">
            <a:extLst>
              <a:ext uri="{FF2B5EF4-FFF2-40B4-BE49-F238E27FC236}">
                <a16:creationId xmlns:a16="http://schemas.microsoft.com/office/drawing/2014/main" id="{8AA0CB66-5007-41C6-991A-E4B597733FC3}"/>
              </a:ext>
            </a:extLst>
          </p:cNvPr>
          <p:cNvSpPr txBox="1"/>
          <p:nvPr/>
        </p:nvSpPr>
        <p:spPr>
          <a:xfrm>
            <a:off x="1004189" y="2152506"/>
            <a:ext cx="34567623" cy="3139321"/>
          </a:xfrm>
          <a:prstGeom prst="rect">
            <a:avLst/>
          </a:prstGeom>
          <a:noFill/>
        </p:spPr>
        <p:txBody>
          <a:bodyPr wrap="square" rtlCol="0">
            <a:spAutoFit/>
          </a:bodyPr>
          <a:lstStyle>
            <a:defPPr>
              <a:defRPr lang="en-US"/>
            </a:defPPr>
            <a:lvl1pPr>
              <a:defRPr sz="6600">
                <a:solidFill>
                  <a:schemeClr val="tx1">
                    <a:lumMod val="65000"/>
                    <a:lumOff val="35000"/>
                  </a:schemeClr>
                </a:solidFill>
                <a:latin typeface="Impact" panose="020B0806030902050204" pitchFamily="34" charset="0"/>
              </a:defRPr>
            </a:lvl1pPr>
          </a:lstStyle>
          <a:p>
            <a:r>
              <a:rPr lang="en-US" dirty="0"/>
              <a:t>The effect of the superposition of different sources of organic particles is more conspicuous in the Old-growth side, while stronger control by erosion results in larger export of carbon-poor particles from the logged site</a:t>
            </a:r>
          </a:p>
        </p:txBody>
      </p:sp>
      <p:sp>
        <p:nvSpPr>
          <p:cNvPr id="10" name="Rectangle 9">
            <a:extLst>
              <a:ext uri="{FF2B5EF4-FFF2-40B4-BE49-F238E27FC236}">
                <a16:creationId xmlns:a16="http://schemas.microsoft.com/office/drawing/2014/main" id="{A6E007ED-D830-437E-BF89-ACEC12E7D51E}"/>
              </a:ext>
            </a:extLst>
          </p:cNvPr>
          <p:cNvSpPr/>
          <p:nvPr/>
        </p:nvSpPr>
        <p:spPr>
          <a:xfrm>
            <a:off x="3785471" y="15520128"/>
            <a:ext cx="4569713" cy="1200329"/>
          </a:xfrm>
          <a:prstGeom prst="rect">
            <a:avLst/>
          </a:prstGeom>
        </p:spPr>
        <p:txBody>
          <a:bodyPr wrap="none">
            <a:spAutoFit/>
          </a:bodyPr>
          <a:lstStyle/>
          <a:p>
            <a:r>
              <a:rPr lang="en-US" sz="7200" b="1" dirty="0">
                <a:solidFill>
                  <a:srgbClr val="7030A0"/>
                </a:solidFill>
              </a:rPr>
              <a:t>Old-growth</a:t>
            </a:r>
            <a:endParaRPr lang="en-US" sz="4800" dirty="0">
              <a:solidFill>
                <a:srgbClr val="7030A0"/>
              </a:solidFill>
            </a:endParaRPr>
          </a:p>
        </p:txBody>
      </p:sp>
      <p:sp>
        <p:nvSpPr>
          <p:cNvPr id="11" name="Rectangle 10">
            <a:extLst>
              <a:ext uri="{FF2B5EF4-FFF2-40B4-BE49-F238E27FC236}">
                <a16:creationId xmlns:a16="http://schemas.microsoft.com/office/drawing/2014/main" id="{5D46AC51-0EA8-4141-94F1-910CA53545C5}"/>
              </a:ext>
            </a:extLst>
          </p:cNvPr>
          <p:cNvSpPr/>
          <p:nvPr/>
        </p:nvSpPr>
        <p:spPr>
          <a:xfrm>
            <a:off x="3785471" y="17953295"/>
            <a:ext cx="8070607" cy="1200329"/>
          </a:xfrm>
          <a:prstGeom prst="rect">
            <a:avLst/>
          </a:prstGeom>
        </p:spPr>
        <p:txBody>
          <a:bodyPr wrap="none">
            <a:spAutoFit/>
          </a:bodyPr>
          <a:lstStyle/>
          <a:p>
            <a:r>
              <a:rPr lang="en-US" sz="7200" b="1" dirty="0">
                <a:solidFill>
                  <a:schemeClr val="accent2">
                    <a:lumMod val="75000"/>
                  </a:schemeClr>
                </a:solidFill>
              </a:rPr>
              <a:t>Logged + debris flow</a:t>
            </a:r>
            <a:endParaRPr lang="en-US" sz="4800" dirty="0">
              <a:solidFill>
                <a:schemeClr val="accent2">
                  <a:lumMod val="75000"/>
                </a:schemeClr>
              </a:solidFill>
            </a:endParaRPr>
          </a:p>
        </p:txBody>
      </p:sp>
      <p:sp>
        <p:nvSpPr>
          <p:cNvPr id="12" name="TextBox 11">
            <a:extLst>
              <a:ext uri="{FF2B5EF4-FFF2-40B4-BE49-F238E27FC236}">
                <a16:creationId xmlns:a16="http://schemas.microsoft.com/office/drawing/2014/main" id="{39CAC772-A476-4318-AF6E-9FADC97C3970}"/>
              </a:ext>
            </a:extLst>
          </p:cNvPr>
          <p:cNvSpPr txBox="1"/>
          <p:nvPr/>
        </p:nvSpPr>
        <p:spPr>
          <a:xfrm>
            <a:off x="27877532" y="6986000"/>
            <a:ext cx="7694279" cy="22436911"/>
          </a:xfrm>
          <a:prstGeom prst="rect">
            <a:avLst/>
          </a:prstGeom>
          <a:noFill/>
        </p:spPr>
        <p:txBody>
          <a:bodyPr wrap="square">
            <a:spAutoFit/>
          </a:bodyPr>
          <a:lstStyle/>
          <a:p>
            <a:r>
              <a:rPr lang="en-US" sz="4400" i="1" dirty="0">
                <a:solidFill>
                  <a:schemeClr val="bg1">
                    <a:lumMod val="50000"/>
                  </a:schemeClr>
                </a:solidFill>
                <a:effectLst/>
                <a:ea typeface="Calibri" panose="020F0502020204030204" pitchFamily="34" charset="0"/>
              </a:rPr>
              <a:t> Long-term (1984-2015) seasonality and composition of the particulate organic carbon (POC) exported  from two headwater streams draining an old-growth forest (WS09-OG site) and a 100%-logged watershed (WS10-LG site) in the H. J. Andrews Experimental Forest. Solid, thick, red lines represent smoothed trends estimated with LOESS regression (smoothing parameter (α)=0.5, the light-shaded region represents 95% confidence intervals around the smoothed trend). The categorical color scale for %TC represents approximately sediment sources identified by Smith (2013): 5-10% surface soils, 11-16% mixed detritus, &gt;17% litter and vegetation. Temporal changes in the proportion of %TC categories are shown in the insets in (a) and (c).  Stacked kernel density distributions on the right showing the contribution of different sediment sources to the overall POC yield (b and d, with unstacked versions of the density plots as insets to aid interpretability).</a:t>
            </a:r>
            <a:endParaRPr lang="en-US" sz="4400" i="1" dirty="0">
              <a:solidFill>
                <a:schemeClr val="bg1">
                  <a:lumMod val="50000"/>
                </a:schemeClr>
              </a:solidFill>
            </a:endParaRPr>
          </a:p>
        </p:txBody>
      </p:sp>
    </p:spTree>
    <p:extLst>
      <p:ext uri="{BB962C8B-B14F-4D97-AF65-F5344CB8AC3E}">
        <p14:creationId xmlns:p14="http://schemas.microsoft.com/office/powerpoint/2010/main" val="3264594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224BED-6038-4A36-A184-5AF61EC701B0}"/>
              </a:ext>
            </a:extLst>
          </p:cNvPr>
          <p:cNvPicPr>
            <a:picLocks noChangeAspect="1"/>
          </p:cNvPicPr>
          <p:nvPr/>
        </p:nvPicPr>
        <p:blipFill rotWithShape="1">
          <a:blip r:embed="rId2"/>
          <a:srcRect l="4970" t="1408" r="3302"/>
          <a:stretch/>
        </p:blipFill>
        <p:spPr>
          <a:xfrm>
            <a:off x="467332" y="4540996"/>
            <a:ext cx="18443277" cy="12462406"/>
          </a:xfrm>
          <a:prstGeom prst="rect">
            <a:avLst/>
          </a:prstGeom>
        </p:spPr>
      </p:pic>
      <p:pic>
        <p:nvPicPr>
          <p:cNvPr id="7" name="Picture 6">
            <a:extLst>
              <a:ext uri="{FF2B5EF4-FFF2-40B4-BE49-F238E27FC236}">
                <a16:creationId xmlns:a16="http://schemas.microsoft.com/office/drawing/2014/main" id="{286DF198-DEC0-4D6E-ACCA-5173C093154B}"/>
              </a:ext>
            </a:extLst>
          </p:cNvPr>
          <p:cNvPicPr>
            <a:picLocks noChangeAspect="1"/>
          </p:cNvPicPr>
          <p:nvPr/>
        </p:nvPicPr>
        <p:blipFill rotWithShape="1">
          <a:blip r:embed="rId3"/>
          <a:srcRect l="13713" t="10175" r="4292" b="11720"/>
          <a:stretch/>
        </p:blipFill>
        <p:spPr>
          <a:xfrm>
            <a:off x="1712551" y="19463658"/>
            <a:ext cx="17198058" cy="10807632"/>
          </a:xfrm>
          <a:prstGeom prst="rect">
            <a:avLst/>
          </a:prstGeom>
        </p:spPr>
      </p:pic>
    </p:spTree>
    <p:extLst>
      <p:ext uri="{BB962C8B-B14F-4D97-AF65-F5344CB8AC3E}">
        <p14:creationId xmlns:p14="http://schemas.microsoft.com/office/powerpoint/2010/main" val="1715034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492DB11A-D7BA-5C42-B0CF-BBC6F15EC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450" y="7975600"/>
            <a:ext cx="24036866" cy="16967200"/>
          </a:xfrm>
          <a:prstGeom prst="rect">
            <a:avLst/>
          </a:prstGeom>
        </p:spPr>
      </p:pic>
    </p:spTree>
    <p:extLst>
      <p:ext uri="{BB962C8B-B14F-4D97-AF65-F5344CB8AC3E}">
        <p14:creationId xmlns:p14="http://schemas.microsoft.com/office/powerpoint/2010/main" val="77442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02DB928-E73F-DF42-BFAB-FF3695278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882" y="6069296"/>
            <a:ext cx="13613833" cy="21271614"/>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53832E6B-BA98-0946-87D2-194E5B5BE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220" y="6424897"/>
            <a:ext cx="9025070" cy="5767104"/>
          </a:xfrm>
          <a:prstGeom prst="rect">
            <a:avLst/>
          </a:prstGeom>
        </p:spPr>
      </p:pic>
    </p:spTree>
    <p:extLst>
      <p:ext uri="{BB962C8B-B14F-4D97-AF65-F5344CB8AC3E}">
        <p14:creationId xmlns:p14="http://schemas.microsoft.com/office/powerpoint/2010/main" val="1223497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1FB416D-A4BC-474C-86E8-F90637FF6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3348" y="4243534"/>
            <a:ext cx="25449304" cy="24431331"/>
          </a:xfrm>
          <a:prstGeom prst="rect">
            <a:avLst/>
          </a:prstGeom>
        </p:spPr>
      </p:pic>
    </p:spTree>
    <p:extLst>
      <p:ext uri="{BB962C8B-B14F-4D97-AF65-F5344CB8AC3E}">
        <p14:creationId xmlns:p14="http://schemas.microsoft.com/office/powerpoint/2010/main" val="159662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4755982-2D5E-40F5-BBA3-35F717081368}"/>
              </a:ext>
            </a:extLst>
          </p:cNvPr>
          <p:cNvSpPr/>
          <p:nvPr/>
        </p:nvSpPr>
        <p:spPr>
          <a:xfrm>
            <a:off x="10366802" y="8686802"/>
            <a:ext cx="15842403" cy="5600697"/>
          </a:xfrm>
          <a:custGeom>
            <a:avLst/>
            <a:gdLst>
              <a:gd name="connsiteX0" fmla="*/ 2640400 w 5280801"/>
              <a:gd name="connsiteY0" fmla="*/ 0 h 1866899"/>
              <a:gd name="connsiteX1" fmla="*/ 5211908 w 5280801"/>
              <a:gd name="connsiteY1" fmla="*/ 1681240 h 1866899"/>
              <a:gd name="connsiteX2" fmla="*/ 5280801 w 5280801"/>
              <a:gd name="connsiteY2" fmla="*/ 1866899 h 1866899"/>
              <a:gd name="connsiteX3" fmla="*/ 0 w 5280801"/>
              <a:gd name="connsiteY3" fmla="*/ 1866899 h 1866899"/>
              <a:gd name="connsiteX4" fmla="*/ 68892 w 5280801"/>
              <a:gd name="connsiteY4" fmla="*/ 1681240 h 1866899"/>
              <a:gd name="connsiteX5" fmla="*/ 2640400 w 5280801"/>
              <a:gd name="connsiteY5" fmla="*/ 0 h 186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0801" h="1866899">
                <a:moveTo>
                  <a:pt x="2640400" y="0"/>
                </a:moveTo>
                <a:cubicBezTo>
                  <a:pt x="3796398" y="0"/>
                  <a:pt x="4788238" y="693246"/>
                  <a:pt x="5211908" y="1681240"/>
                </a:cubicBezTo>
                <a:lnTo>
                  <a:pt x="5280801" y="1866899"/>
                </a:lnTo>
                <a:lnTo>
                  <a:pt x="0" y="1866899"/>
                </a:lnTo>
                <a:lnTo>
                  <a:pt x="68892" y="1681240"/>
                </a:lnTo>
                <a:cubicBezTo>
                  <a:pt x="492562" y="693246"/>
                  <a:pt x="1484403" y="0"/>
                  <a:pt x="264040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5400"/>
          </a:p>
        </p:txBody>
      </p:sp>
      <p:sp>
        <p:nvSpPr>
          <p:cNvPr id="6" name="Freeform: Shape 5">
            <a:extLst>
              <a:ext uri="{FF2B5EF4-FFF2-40B4-BE49-F238E27FC236}">
                <a16:creationId xmlns:a16="http://schemas.microsoft.com/office/drawing/2014/main" id="{5E3C4A4D-9AE9-4501-AC6C-6C72A7E34074}"/>
              </a:ext>
            </a:extLst>
          </p:cNvPr>
          <p:cNvSpPr/>
          <p:nvPr/>
        </p:nvSpPr>
        <p:spPr>
          <a:xfrm>
            <a:off x="9915525" y="14287499"/>
            <a:ext cx="16744950" cy="10915653"/>
          </a:xfrm>
          <a:custGeom>
            <a:avLst/>
            <a:gdLst>
              <a:gd name="connsiteX0" fmla="*/ 150425 w 5581650"/>
              <a:gd name="connsiteY0" fmla="*/ 0 h 3638551"/>
              <a:gd name="connsiteX1" fmla="*/ 5431226 w 5581650"/>
              <a:gd name="connsiteY1" fmla="*/ 0 h 3638551"/>
              <a:gd name="connsiteX2" fmla="*/ 5456180 w 5581650"/>
              <a:gd name="connsiteY2" fmla="*/ 67250 h 3638551"/>
              <a:gd name="connsiteX3" fmla="*/ 5581650 w 5581650"/>
              <a:gd name="connsiteY3" fmla="*/ 885826 h 3638551"/>
              <a:gd name="connsiteX4" fmla="*/ 2790825 w 5581650"/>
              <a:gd name="connsiteY4" fmla="*/ 3638551 h 3638551"/>
              <a:gd name="connsiteX5" fmla="*/ 0 w 5581650"/>
              <a:gd name="connsiteY5" fmla="*/ 885826 h 3638551"/>
              <a:gd name="connsiteX6" fmla="*/ 125470 w 5581650"/>
              <a:gd name="connsiteY6" fmla="*/ 67250 h 3638551"/>
              <a:gd name="connsiteX7" fmla="*/ 150425 w 5581650"/>
              <a:gd name="connsiteY7" fmla="*/ 0 h 363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1650" h="3638551">
                <a:moveTo>
                  <a:pt x="150425" y="0"/>
                </a:moveTo>
                <a:lnTo>
                  <a:pt x="5431226" y="0"/>
                </a:lnTo>
                <a:lnTo>
                  <a:pt x="5456180" y="67250"/>
                </a:lnTo>
                <a:cubicBezTo>
                  <a:pt x="5537722" y="325838"/>
                  <a:pt x="5581650" y="600772"/>
                  <a:pt x="5581650" y="885826"/>
                </a:cubicBezTo>
                <a:cubicBezTo>
                  <a:pt x="5581650" y="2406114"/>
                  <a:pt x="4332155" y="3638551"/>
                  <a:pt x="2790825" y="3638551"/>
                </a:cubicBezTo>
                <a:cubicBezTo>
                  <a:pt x="1249495" y="3638551"/>
                  <a:pt x="0" y="2406114"/>
                  <a:pt x="0" y="885826"/>
                </a:cubicBezTo>
                <a:cubicBezTo>
                  <a:pt x="0" y="600772"/>
                  <a:pt x="43928" y="325838"/>
                  <a:pt x="125470" y="67250"/>
                </a:cubicBezTo>
                <a:lnTo>
                  <a:pt x="150425"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5400"/>
          </a:p>
        </p:txBody>
      </p:sp>
      <p:sp>
        <p:nvSpPr>
          <p:cNvPr id="10" name="TextBox 9">
            <a:extLst>
              <a:ext uri="{FF2B5EF4-FFF2-40B4-BE49-F238E27FC236}">
                <a16:creationId xmlns:a16="http://schemas.microsoft.com/office/drawing/2014/main" id="{376BC384-4948-467B-BC4D-0373422A69F4}"/>
              </a:ext>
            </a:extLst>
          </p:cNvPr>
          <p:cNvSpPr txBox="1"/>
          <p:nvPr/>
        </p:nvSpPr>
        <p:spPr>
          <a:xfrm>
            <a:off x="11287124" y="14883878"/>
            <a:ext cx="13973175" cy="1754326"/>
          </a:xfrm>
          <a:prstGeom prst="rect">
            <a:avLst/>
          </a:prstGeom>
          <a:noFill/>
        </p:spPr>
        <p:txBody>
          <a:bodyPr wrap="square">
            <a:spAutoFit/>
          </a:bodyPr>
          <a:lstStyle/>
          <a:p>
            <a:r>
              <a:rPr lang="en-US" sz="5400" dirty="0">
                <a:solidFill>
                  <a:schemeClr val="bg1"/>
                </a:solidFill>
              </a:rPr>
              <a:t>Biogeochemical and Erosional Controls on Long-term POC Exports from Headwaters</a:t>
            </a:r>
          </a:p>
        </p:txBody>
      </p:sp>
      <p:sp>
        <p:nvSpPr>
          <p:cNvPr id="11" name="TextBox 10">
            <a:extLst>
              <a:ext uri="{FF2B5EF4-FFF2-40B4-BE49-F238E27FC236}">
                <a16:creationId xmlns:a16="http://schemas.microsoft.com/office/drawing/2014/main" id="{6585EBD7-4C0A-4E0A-A5D9-324C07948094}"/>
              </a:ext>
            </a:extLst>
          </p:cNvPr>
          <p:cNvSpPr txBox="1"/>
          <p:nvPr/>
        </p:nvSpPr>
        <p:spPr>
          <a:xfrm>
            <a:off x="11258552" y="17426010"/>
            <a:ext cx="15916275" cy="3785652"/>
          </a:xfrm>
          <a:prstGeom prst="rect">
            <a:avLst/>
          </a:prstGeom>
          <a:noFill/>
        </p:spPr>
        <p:txBody>
          <a:bodyPr wrap="square">
            <a:spAutoFit/>
          </a:bodyPr>
          <a:lstStyle/>
          <a:p>
            <a:r>
              <a:rPr lang="en-US" sz="24000" dirty="0">
                <a:solidFill>
                  <a:schemeClr val="bg1"/>
                </a:solidFill>
                <a:latin typeface="Impact" panose="020B0806030902050204" pitchFamily="34" charset="0"/>
              </a:rPr>
              <a:t>C-Quester’s</a:t>
            </a:r>
          </a:p>
        </p:txBody>
      </p:sp>
      <p:sp>
        <p:nvSpPr>
          <p:cNvPr id="13" name="TextBox 12">
            <a:extLst>
              <a:ext uri="{FF2B5EF4-FFF2-40B4-BE49-F238E27FC236}">
                <a16:creationId xmlns:a16="http://schemas.microsoft.com/office/drawing/2014/main" id="{F2668FFB-4E0E-4194-8F8A-D492A1DF00D0}"/>
              </a:ext>
            </a:extLst>
          </p:cNvPr>
          <p:cNvSpPr txBox="1"/>
          <p:nvPr/>
        </p:nvSpPr>
        <p:spPr>
          <a:xfrm>
            <a:off x="19442612" y="20399841"/>
            <a:ext cx="5989137" cy="1938992"/>
          </a:xfrm>
          <a:prstGeom prst="rect">
            <a:avLst/>
          </a:prstGeom>
          <a:noFill/>
        </p:spPr>
        <p:txBody>
          <a:bodyPr wrap="square">
            <a:spAutoFit/>
          </a:bodyPr>
          <a:lstStyle/>
          <a:p>
            <a:r>
              <a:rPr lang="en-US" sz="12000" dirty="0">
                <a:solidFill>
                  <a:schemeClr val="bg1"/>
                </a:solidFill>
                <a:latin typeface="Impact" panose="020B0806030902050204" pitchFamily="34" charset="0"/>
              </a:rPr>
              <a:t>Journey</a:t>
            </a:r>
          </a:p>
        </p:txBody>
      </p:sp>
      <p:sp>
        <p:nvSpPr>
          <p:cNvPr id="14" name="TextBox 13">
            <a:extLst>
              <a:ext uri="{FF2B5EF4-FFF2-40B4-BE49-F238E27FC236}">
                <a16:creationId xmlns:a16="http://schemas.microsoft.com/office/drawing/2014/main" id="{CBEDEAAB-717A-4521-9A0D-76FB5774EF11}"/>
              </a:ext>
            </a:extLst>
          </p:cNvPr>
          <p:cNvSpPr txBox="1"/>
          <p:nvPr/>
        </p:nvSpPr>
        <p:spPr>
          <a:xfrm>
            <a:off x="10572749" y="16659228"/>
            <a:ext cx="1428753" cy="1938992"/>
          </a:xfrm>
          <a:prstGeom prst="rect">
            <a:avLst/>
          </a:prstGeom>
          <a:noFill/>
        </p:spPr>
        <p:txBody>
          <a:bodyPr wrap="square">
            <a:spAutoFit/>
          </a:bodyPr>
          <a:lstStyle/>
          <a:p>
            <a:r>
              <a:rPr lang="en-US" sz="12000" dirty="0">
                <a:solidFill>
                  <a:schemeClr val="bg1"/>
                </a:solidFill>
                <a:latin typeface="Impact" panose="020B0806030902050204" pitchFamily="34" charset="0"/>
              </a:rPr>
              <a:t>A</a:t>
            </a:r>
          </a:p>
        </p:txBody>
      </p:sp>
      <p:pic>
        <p:nvPicPr>
          <p:cNvPr id="17" name="Picture 16">
            <a:extLst>
              <a:ext uri="{FF2B5EF4-FFF2-40B4-BE49-F238E27FC236}">
                <a16:creationId xmlns:a16="http://schemas.microsoft.com/office/drawing/2014/main" id="{5C72B6D7-E599-4F0F-A344-A0D98249DCCC}"/>
              </a:ext>
            </a:extLst>
          </p:cNvPr>
          <p:cNvPicPr>
            <a:picLocks noChangeAspect="1"/>
          </p:cNvPicPr>
          <p:nvPr/>
        </p:nvPicPr>
        <p:blipFill>
          <a:blip r:embed="rId2"/>
          <a:stretch>
            <a:fillRect/>
          </a:stretch>
        </p:blipFill>
        <p:spPr>
          <a:xfrm flipH="1">
            <a:off x="1583934" y="21392088"/>
            <a:ext cx="3257880" cy="3211644"/>
          </a:xfrm>
          <a:prstGeom prst="rect">
            <a:avLst/>
          </a:prstGeom>
        </p:spPr>
      </p:pic>
      <p:sp>
        <p:nvSpPr>
          <p:cNvPr id="18" name="TextBox 17">
            <a:extLst>
              <a:ext uri="{FF2B5EF4-FFF2-40B4-BE49-F238E27FC236}">
                <a16:creationId xmlns:a16="http://schemas.microsoft.com/office/drawing/2014/main" id="{8C4CE830-B398-40CD-B654-EA982E6F8571}"/>
              </a:ext>
            </a:extLst>
          </p:cNvPr>
          <p:cNvSpPr txBox="1"/>
          <p:nvPr/>
        </p:nvSpPr>
        <p:spPr>
          <a:xfrm>
            <a:off x="1082789" y="13838124"/>
            <a:ext cx="5909097" cy="2031325"/>
          </a:xfrm>
          <a:prstGeom prst="rect">
            <a:avLst/>
          </a:prstGeom>
          <a:noFill/>
        </p:spPr>
        <p:txBody>
          <a:bodyPr wrap="square">
            <a:spAutoFit/>
          </a:bodyPr>
          <a:lstStyle/>
          <a:p>
            <a:r>
              <a:rPr lang="en-US" sz="4200" dirty="0">
                <a:solidFill>
                  <a:schemeClr val="tx1">
                    <a:lumMod val="65000"/>
                    <a:lumOff val="35000"/>
                  </a:schemeClr>
                </a:solidFill>
              </a:rPr>
              <a:t>Well-preserved archive</a:t>
            </a:r>
          </a:p>
          <a:p>
            <a:r>
              <a:rPr lang="en-US" sz="4200" dirty="0">
                <a:solidFill>
                  <a:schemeClr val="tx1">
                    <a:lumMod val="65000"/>
                    <a:lumOff val="35000"/>
                  </a:schemeClr>
                </a:solidFill>
              </a:rPr>
              <a:t>of suspended sediment</a:t>
            </a:r>
          </a:p>
          <a:p>
            <a:r>
              <a:rPr lang="en-US" sz="4200" dirty="0">
                <a:solidFill>
                  <a:schemeClr val="tx1">
                    <a:lumMod val="65000"/>
                    <a:lumOff val="35000"/>
                  </a:schemeClr>
                </a:solidFill>
              </a:rPr>
              <a:t>filters back to 1979</a:t>
            </a:r>
          </a:p>
        </p:txBody>
      </p:sp>
      <p:sp>
        <p:nvSpPr>
          <p:cNvPr id="19" name="TextBox 18">
            <a:extLst>
              <a:ext uri="{FF2B5EF4-FFF2-40B4-BE49-F238E27FC236}">
                <a16:creationId xmlns:a16="http://schemas.microsoft.com/office/drawing/2014/main" id="{71ABC1EF-65D9-49B1-8F14-554423E6C69B}"/>
              </a:ext>
            </a:extLst>
          </p:cNvPr>
          <p:cNvSpPr txBox="1"/>
          <p:nvPr/>
        </p:nvSpPr>
        <p:spPr>
          <a:xfrm>
            <a:off x="983861" y="22712132"/>
            <a:ext cx="4600575" cy="923330"/>
          </a:xfrm>
          <a:prstGeom prst="rect">
            <a:avLst/>
          </a:prstGeom>
          <a:noFill/>
        </p:spPr>
        <p:txBody>
          <a:bodyPr wrap="square">
            <a:spAutoFit/>
          </a:bodyPr>
          <a:lstStyle/>
          <a:p>
            <a:pPr algn="ctr"/>
            <a:r>
              <a:rPr lang="en-US" sz="5400" dirty="0">
                <a:solidFill>
                  <a:schemeClr val="bg1"/>
                </a:solidFill>
                <a:latin typeface="Impact" panose="020B0806030902050204" pitchFamily="34" charset="0"/>
              </a:rPr>
              <a:t>Unknown</a:t>
            </a:r>
          </a:p>
        </p:txBody>
      </p:sp>
      <p:sp>
        <p:nvSpPr>
          <p:cNvPr id="20" name="TextBox 19">
            <a:extLst>
              <a:ext uri="{FF2B5EF4-FFF2-40B4-BE49-F238E27FC236}">
                <a16:creationId xmlns:a16="http://schemas.microsoft.com/office/drawing/2014/main" id="{B1DC42EC-3524-4BF2-976C-388C71882D81}"/>
              </a:ext>
            </a:extLst>
          </p:cNvPr>
          <p:cNvSpPr txBox="1"/>
          <p:nvPr/>
        </p:nvSpPr>
        <p:spPr>
          <a:xfrm>
            <a:off x="898136" y="21501396"/>
            <a:ext cx="4600575" cy="923330"/>
          </a:xfrm>
          <a:prstGeom prst="rect">
            <a:avLst/>
          </a:prstGeom>
          <a:noFill/>
        </p:spPr>
        <p:txBody>
          <a:bodyPr wrap="square">
            <a:spAutoFit/>
          </a:bodyPr>
          <a:lstStyle/>
          <a:p>
            <a:pPr algn="ctr"/>
            <a:r>
              <a:rPr lang="en-US" sz="5400" dirty="0">
                <a:solidFill>
                  <a:schemeClr val="tx1">
                    <a:lumMod val="65000"/>
                    <a:lumOff val="35000"/>
                  </a:schemeClr>
                </a:solidFill>
                <a:latin typeface="Impact" panose="020B0806030902050204" pitchFamily="34" charset="0"/>
              </a:rPr>
              <a:t>Known</a:t>
            </a:r>
          </a:p>
        </p:txBody>
      </p:sp>
      <p:sp>
        <p:nvSpPr>
          <p:cNvPr id="29" name="Freeform: Shape 28">
            <a:extLst>
              <a:ext uri="{FF2B5EF4-FFF2-40B4-BE49-F238E27FC236}">
                <a16:creationId xmlns:a16="http://schemas.microsoft.com/office/drawing/2014/main" id="{2B33E061-0DC1-4C4F-9825-DE761D86D7A8}"/>
              </a:ext>
            </a:extLst>
          </p:cNvPr>
          <p:cNvSpPr/>
          <p:nvPr/>
        </p:nvSpPr>
        <p:spPr>
          <a:xfrm rot="3140930">
            <a:off x="823010" y="20665289"/>
            <a:ext cx="4652367" cy="4279041"/>
          </a:xfrm>
          <a:custGeom>
            <a:avLst/>
            <a:gdLst>
              <a:gd name="connsiteX0" fmla="*/ 127034 w 1436588"/>
              <a:gd name="connsiteY0" fmla="*/ 480561 h 1347263"/>
              <a:gd name="connsiteX1" fmla="*/ 254067 w 1436588"/>
              <a:gd name="connsiteY1" fmla="*/ 732724 h 1347263"/>
              <a:gd name="connsiteX2" fmla="*/ 155912 w 1436588"/>
              <a:gd name="connsiteY2" fmla="*/ 732724 h 1347263"/>
              <a:gd name="connsiteX3" fmla="*/ 165293 w 1436588"/>
              <a:gd name="connsiteY3" fmla="*/ 802236 h 1347263"/>
              <a:gd name="connsiteX4" fmla="*/ 582523 w 1436588"/>
              <a:gd name="connsiteY4" fmla="*/ 1257883 h 1347263"/>
              <a:gd name="connsiteX5" fmla="*/ 1247395 w 1436588"/>
              <a:gd name="connsiteY5" fmla="*/ 1046849 h 1347263"/>
              <a:gd name="connsiteX6" fmla="*/ 1281988 w 1436588"/>
              <a:gd name="connsiteY6" fmla="*/ 350176 h 1347263"/>
              <a:gd name="connsiteX7" fmla="*/ 641253 w 1436588"/>
              <a:gd name="connsiteY7" fmla="*/ 74388 h 1347263"/>
              <a:gd name="connsiteX8" fmla="*/ 628885 w 1436588"/>
              <a:gd name="connsiteY8" fmla="*/ 13549 h 1347263"/>
              <a:gd name="connsiteX9" fmla="*/ 1334675 w 1436588"/>
              <a:gd name="connsiteY9" fmla="*/ 317334 h 1347263"/>
              <a:gd name="connsiteX10" fmla="*/ 1296572 w 1436588"/>
              <a:gd name="connsiteY10" fmla="*/ 1084745 h 1347263"/>
              <a:gd name="connsiteX11" fmla="*/ 564193 w 1436588"/>
              <a:gd name="connsiteY11" fmla="*/ 1317199 h 1347263"/>
              <a:gd name="connsiteX12" fmla="*/ 104595 w 1436588"/>
              <a:gd name="connsiteY12" fmla="*/ 815293 h 1347263"/>
              <a:gd name="connsiteX13" fmla="*/ 93451 w 1436588"/>
              <a:gd name="connsiteY13" fmla="*/ 732724 h 1347263"/>
              <a:gd name="connsiteX14" fmla="*/ 0 w 1436588"/>
              <a:gd name="connsiteY14" fmla="*/ 732724 h 134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6588" h="1347263">
                <a:moveTo>
                  <a:pt x="127034" y="480561"/>
                </a:moveTo>
                <a:lnTo>
                  <a:pt x="254067" y="732724"/>
                </a:lnTo>
                <a:lnTo>
                  <a:pt x="155912" y="732724"/>
                </a:lnTo>
                <a:lnTo>
                  <a:pt x="165293" y="802236"/>
                </a:lnTo>
                <a:cubicBezTo>
                  <a:pt x="211185" y="1015974"/>
                  <a:pt x="369091" y="1191919"/>
                  <a:pt x="582523" y="1257883"/>
                </a:cubicBezTo>
                <a:cubicBezTo>
                  <a:pt x="826456" y="1333273"/>
                  <a:pt x="1091555" y="1249129"/>
                  <a:pt x="1247395" y="1046849"/>
                </a:cubicBezTo>
                <a:cubicBezTo>
                  <a:pt x="1403206" y="844607"/>
                  <a:pt x="1416998" y="566844"/>
                  <a:pt x="1281988" y="350176"/>
                </a:cubicBezTo>
                <a:cubicBezTo>
                  <a:pt x="1146946" y="133455"/>
                  <a:pt x="891465" y="23491"/>
                  <a:pt x="641253" y="74388"/>
                </a:cubicBezTo>
                <a:lnTo>
                  <a:pt x="628885" y="13549"/>
                </a:lnTo>
                <a:cubicBezTo>
                  <a:pt x="904501" y="-42513"/>
                  <a:pt x="1185920" y="78614"/>
                  <a:pt x="1334675" y="317334"/>
                </a:cubicBezTo>
                <a:cubicBezTo>
                  <a:pt x="1483398" y="556002"/>
                  <a:pt x="1468206" y="861970"/>
                  <a:pt x="1296572" y="1084745"/>
                </a:cubicBezTo>
                <a:cubicBezTo>
                  <a:pt x="1124909" y="1307559"/>
                  <a:pt x="832893" y="1400243"/>
                  <a:pt x="564193" y="1317199"/>
                </a:cubicBezTo>
                <a:cubicBezTo>
                  <a:pt x="329089" y="1244538"/>
                  <a:pt x="155148" y="1050730"/>
                  <a:pt x="104595" y="815293"/>
                </a:cubicBezTo>
                <a:lnTo>
                  <a:pt x="93451" y="732724"/>
                </a:lnTo>
                <a:lnTo>
                  <a:pt x="0" y="732724"/>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5400"/>
          </a:p>
        </p:txBody>
      </p:sp>
      <p:pic>
        <p:nvPicPr>
          <p:cNvPr id="31" name="Picture 30">
            <a:extLst>
              <a:ext uri="{FF2B5EF4-FFF2-40B4-BE49-F238E27FC236}">
                <a16:creationId xmlns:a16="http://schemas.microsoft.com/office/drawing/2014/main" id="{BDE37B08-9DA8-4D38-8A64-900872ED871E}"/>
              </a:ext>
            </a:extLst>
          </p:cNvPr>
          <p:cNvPicPr>
            <a:picLocks noChangeAspect="1"/>
          </p:cNvPicPr>
          <p:nvPr/>
        </p:nvPicPr>
        <p:blipFill>
          <a:blip r:embed="rId2"/>
          <a:stretch>
            <a:fillRect/>
          </a:stretch>
        </p:blipFill>
        <p:spPr>
          <a:xfrm flipH="1">
            <a:off x="17044818" y="5120961"/>
            <a:ext cx="3257880" cy="3211644"/>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E63AE7A1-BA1F-481C-A9E7-9812274D04CA}"/>
              </a:ext>
            </a:extLst>
          </p:cNvPr>
          <p:cNvPicPr>
            <a:picLocks noChangeAspect="1"/>
          </p:cNvPicPr>
          <p:nvPr/>
        </p:nvPicPr>
        <p:blipFill>
          <a:blip r:embed="rId2"/>
          <a:stretch>
            <a:fillRect/>
          </a:stretch>
        </p:blipFill>
        <p:spPr>
          <a:xfrm flipH="1">
            <a:off x="24805899" y="8417685"/>
            <a:ext cx="3257880" cy="3211644"/>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4E687A62-ED16-4285-ABFD-D073ECE3AF0E}"/>
              </a:ext>
            </a:extLst>
          </p:cNvPr>
          <p:cNvPicPr>
            <a:picLocks noChangeAspect="1"/>
          </p:cNvPicPr>
          <p:nvPr/>
        </p:nvPicPr>
        <p:blipFill>
          <a:blip r:embed="rId2"/>
          <a:stretch>
            <a:fillRect/>
          </a:stretch>
        </p:blipFill>
        <p:spPr>
          <a:xfrm flipH="1">
            <a:off x="26831931" y="13162020"/>
            <a:ext cx="3257880" cy="3211644"/>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31ABC8D3-70EB-4B29-8D7D-BA2680CE6454}"/>
              </a:ext>
            </a:extLst>
          </p:cNvPr>
          <p:cNvPicPr>
            <a:picLocks noChangeAspect="1"/>
          </p:cNvPicPr>
          <p:nvPr/>
        </p:nvPicPr>
        <p:blipFill>
          <a:blip r:embed="rId2"/>
          <a:stretch>
            <a:fillRect/>
          </a:stretch>
        </p:blipFill>
        <p:spPr>
          <a:xfrm flipH="1">
            <a:off x="26488872" y="19014330"/>
            <a:ext cx="3257880" cy="3211644"/>
          </a:xfrm>
          <a:prstGeom prst="rect">
            <a:avLst/>
          </a:prstGeom>
          <a:ln>
            <a:no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FF4B12DF-221C-4CB9-8A8B-B4684E8208C9}"/>
              </a:ext>
            </a:extLst>
          </p:cNvPr>
          <p:cNvPicPr>
            <a:picLocks noChangeAspect="1"/>
          </p:cNvPicPr>
          <p:nvPr/>
        </p:nvPicPr>
        <p:blipFill>
          <a:blip r:embed="rId2"/>
          <a:stretch>
            <a:fillRect/>
          </a:stretch>
        </p:blipFill>
        <p:spPr>
          <a:xfrm flipH="1">
            <a:off x="22951158" y="23683113"/>
            <a:ext cx="3257880" cy="3211644"/>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71CC80E4-C1DC-49D3-9920-B374D846766A}"/>
              </a:ext>
            </a:extLst>
          </p:cNvPr>
          <p:cNvPicPr>
            <a:picLocks noChangeAspect="1"/>
          </p:cNvPicPr>
          <p:nvPr/>
        </p:nvPicPr>
        <p:blipFill>
          <a:blip r:embed="rId2"/>
          <a:stretch>
            <a:fillRect/>
          </a:stretch>
        </p:blipFill>
        <p:spPr>
          <a:xfrm flipH="1">
            <a:off x="16183413" y="25753239"/>
            <a:ext cx="3257880" cy="3211644"/>
          </a:xfrm>
          <a:prstGeom prst="rect">
            <a:avLst/>
          </a:prstGeom>
          <a:ln>
            <a:noFill/>
          </a:ln>
          <a:effectLst>
            <a:outerShdw blurRad="292100" dist="139700" dir="2700000" algn="tl" rotWithShape="0">
              <a:srgbClr val="333333">
                <a:alpha val="65000"/>
              </a:srgbClr>
            </a:outerShdw>
          </a:effectLst>
        </p:spPr>
      </p:pic>
      <p:pic>
        <p:nvPicPr>
          <p:cNvPr id="37" name="Picture 36">
            <a:extLst>
              <a:ext uri="{FF2B5EF4-FFF2-40B4-BE49-F238E27FC236}">
                <a16:creationId xmlns:a16="http://schemas.microsoft.com/office/drawing/2014/main" id="{EF561A43-C4C3-4C03-9E1E-D1FECB58CAA3}"/>
              </a:ext>
            </a:extLst>
          </p:cNvPr>
          <p:cNvPicPr>
            <a:picLocks noChangeAspect="1"/>
          </p:cNvPicPr>
          <p:nvPr/>
        </p:nvPicPr>
        <p:blipFill>
          <a:blip r:embed="rId2"/>
          <a:stretch>
            <a:fillRect/>
          </a:stretch>
        </p:blipFill>
        <p:spPr>
          <a:xfrm flipH="1">
            <a:off x="9455253" y="23970564"/>
            <a:ext cx="3257880" cy="3211644"/>
          </a:xfrm>
          <a:prstGeom prst="rect">
            <a:avLst/>
          </a:prstGeom>
          <a:ln>
            <a:no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AD04CE3F-2A57-4E26-B39E-370665B2C6EF}"/>
              </a:ext>
            </a:extLst>
          </p:cNvPr>
          <p:cNvPicPr>
            <a:picLocks noChangeAspect="1"/>
          </p:cNvPicPr>
          <p:nvPr/>
        </p:nvPicPr>
        <p:blipFill>
          <a:blip r:embed="rId2"/>
          <a:stretch>
            <a:fillRect/>
          </a:stretch>
        </p:blipFill>
        <p:spPr>
          <a:xfrm flipH="1">
            <a:off x="6864297" y="18940791"/>
            <a:ext cx="3257880" cy="3211644"/>
          </a:xfrm>
          <a:prstGeom prst="rect">
            <a:avLst/>
          </a:prstGeom>
          <a:ln>
            <a:noFill/>
          </a:ln>
          <a:effectLst>
            <a:outerShdw blurRad="292100" dist="139700" dir="2700000" algn="tl" rotWithShape="0">
              <a:srgbClr val="333333">
                <a:alpha val="65000"/>
              </a:srgbClr>
            </a:outerShdw>
          </a:effectLst>
        </p:spPr>
      </p:pic>
      <p:pic>
        <p:nvPicPr>
          <p:cNvPr id="41" name="Picture 40" descr="A picture containing plant&#10;&#10;Description automatically generated">
            <a:extLst>
              <a:ext uri="{FF2B5EF4-FFF2-40B4-BE49-F238E27FC236}">
                <a16:creationId xmlns:a16="http://schemas.microsoft.com/office/drawing/2014/main" id="{2FE05D00-7EEC-4330-B8B5-B17362941E3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rcRect r="24955"/>
          <a:stretch/>
        </p:blipFill>
        <p:spPr>
          <a:xfrm rot="5400000">
            <a:off x="8100647" y="8558843"/>
            <a:ext cx="3259821" cy="3257883"/>
          </a:xfrm>
          <a:prstGeom prst="ellipse">
            <a:avLst/>
          </a:prstGeom>
        </p:spPr>
      </p:pic>
      <p:pic>
        <p:nvPicPr>
          <p:cNvPr id="43" name="Picture 42" descr="A hand holding a cup of coffee&#10;&#10;Description automatically generated">
            <a:extLst>
              <a:ext uri="{FF2B5EF4-FFF2-40B4-BE49-F238E27FC236}">
                <a16:creationId xmlns:a16="http://schemas.microsoft.com/office/drawing/2014/main" id="{500793DF-8B53-4AEF-9741-7E1B883AEB2B}"/>
              </a:ext>
            </a:extLst>
          </p:cNvPr>
          <p:cNvPicPr>
            <a:picLocks noChangeAspect="1"/>
          </p:cNvPicPr>
          <p:nvPr/>
        </p:nvPicPr>
        <p:blipFill rotWithShape="1">
          <a:blip r:embed="rId5">
            <a:extLst>
              <a:ext uri="{28A0092B-C50C-407E-A947-70E740481C1C}">
                <a14:useLocalDpi xmlns:a14="http://schemas.microsoft.com/office/drawing/2010/main" val="0"/>
              </a:ext>
            </a:extLst>
          </a:blip>
          <a:srcRect l="21458" t="31224" r="50001" b="30844"/>
          <a:stretch/>
        </p:blipFill>
        <p:spPr>
          <a:xfrm>
            <a:off x="6514550" y="12167594"/>
            <a:ext cx="3222183" cy="3211647"/>
          </a:xfrm>
          <a:prstGeom prst="ellipse">
            <a:avLst/>
          </a:prstGeom>
        </p:spPr>
      </p:pic>
      <p:sp>
        <p:nvSpPr>
          <p:cNvPr id="44" name="TextBox 43">
            <a:extLst>
              <a:ext uri="{FF2B5EF4-FFF2-40B4-BE49-F238E27FC236}">
                <a16:creationId xmlns:a16="http://schemas.microsoft.com/office/drawing/2014/main" id="{7473ACA6-D183-4171-8BBC-AA662A8FF0FB}"/>
              </a:ext>
            </a:extLst>
          </p:cNvPr>
          <p:cNvSpPr txBox="1"/>
          <p:nvPr/>
        </p:nvSpPr>
        <p:spPr>
          <a:xfrm>
            <a:off x="685625" y="25307151"/>
            <a:ext cx="5909097" cy="1107996"/>
          </a:xfrm>
          <a:prstGeom prst="rect">
            <a:avLst/>
          </a:prstGeom>
          <a:noFill/>
        </p:spPr>
        <p:txBody>
          <a:bodyPr wrap="square">
            <a:spAutoFit/>
          </a:bodyPr>
          <a:lstStyle/>
          <a:p>
            <a:r>
              <a:rPr lang="en-US" sz="3300" dirty="0">
                <a:solidFill>
                  <a:schemeClr val="tx1">
                    <a:lumMod val="65000"/>
                    <a:lumOff val="35000"/>
                  </a:schemeClr>
                </a:solidFill>
              </a:rPr>
              <a:t>Joseph Campbell’s Hero’s journey. </a:t>
            </a:r>
          </a:p>
        </p:txBody>
      </p:sp>
      <p:sp>
        <p:nvSpPr>
          <p:cNvPr id="45" name="TextBox 44">
            <a:extLst>
              <a:ext uri="{FF2B5EF4-FFF2-40B4-BE49-F238E27FC236}">
                <a16:creationId xmlns:a16="http://schemas.microsoft.com/office/drawing/2014/main" id="{A45CAA4B-9809-43DD-8D9C-1F21ECC5F9B8}"/>
              </a:ext>
            </a:extLst>
          </p:cNvPr>
          <p:cNvSpPr txBox="1"/>
          <p:nvPr/>
        </p:nvSpPr>
        <p:spPr>
          <a:xfrm>
            <a:off x="3185846" y="9465903"/>
            <a:ext cx="5909097" cy="2031325"/>
          </a:xfrm>
          <a:prstGeom prst="rect">
            <a:avLst/>
          </a:prstGeom>
          <a:noFill/>
        </p:spPr>
        <p:txBody>
          <a:bodyPr wrap="square">
            <a:spAutoFit/>
          </a:bodyPr>
          <a:lstStyle/>
          <a:p>
            <a:r>
              <a:rPr lang="en-US" sz="4200" dirty="0">
                <a:solidFill>
                  <a:schemeClr val="tx1">
                    <a:lumMod val="65000"/>
                    <a:lumOff val="35000"/>
                  </a:schemeClr>
                </a:solidFill>
              </a:rPr>
              <a:t>Sediments are measured along with discharge and water chemistry</a:t>
            </a:r>
          </a:p>
        </p:txBody>
      </p:sp>
      <p:pic>
        <p:nvPicPr>
          <p:cNvPr id="1026" name="Picture 2" descr="H.J. Andrews Experimental Forest - Oregon State University">
            <a:extLst>
              <a:ext uri="{FF2B5EF4-FFF2-40B4-BE49-F238E27FC236}">
                <a16:creationId xmlns:a16="http://schemas.microsoft.com/office/drawing/2014/main" id="{3E2032C3-320A-4CAF-A2EE-C29E671369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71754" y="29489579"/>
            <a:ext cx="2557537" cy="25575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s | H.J. Andrews Experimental Forest - Oregon State University">
            <a:extLst>
              <a:ext uri="{FF2B5EF4-FFF2-40B4-BE49-F238E27FC236}">
                <a16:creationId xmlns:a16="http://schemas.microsoft.com/office/drawing/2014/main" id="{D08443D8-E813-4182-AA57-98246D8444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62965" y="29078162"/>
            <a:ext cx="3767574" cy="29689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cDonald Research Forest Map">
            <a:extLst>
              <a:ext uri="{FF2B5EF4-FFF2-40B4-BE49-F238E27FC236}">
                <a16:creationId xmlns:a16="http://schemas.microsoft.com/office/drawing/2014/main" id="{BB5DE8F5-2094-46EA-87AD-729D9F752F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08253" y="29170266"/>
            <a:ext cx="8728596" cy="29245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bout Colciencias | Minciencias">
            <a:extLst>
              <a:ext uri="{FF2B5EF4-FFF2-40B4-BE49-F238E27FC236}">
                <a16:creationId xmlns:a16="http://schemas.microsoft.com/office/drawing/2014/main" id="{E1DACAC6-9AE3-45C3-AF9F-993347DA0E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8405" y="29581137"/>
            <a:ext cx="14347543" cy="262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14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4BC42-B9FC-4964-A708-8E6C535D07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A60F73-8DB0-49D2-B7E7-7E06406170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96076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outdoor object&#10;&#10;Description automatically generated">
            <a:extLst>
              <a:ext uri="{FF2B5EF4-FFF2-40B4-BE49-F238E27FC236}">
                <a16:creationId xmlns:a16="http://schemas.microsoft.com/office/drawing/2014/main" id="{724ED616-177F-9E4B-ABA0-D57700DB8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1881" y="12107460"/>
            <a:ext cx="15982122" cy="12108725"/>
          </a:xfrm>
          <a:prstGeom prst="rect">
            <a:avLst/>
          </a:prstGeom>
        </p:spPr>
      </p:pic>
      <p:sp>
        <p:nvSpPr>
          <p:cNvPr id="3" name="TextBox 2">
            <a:extLst>
              <a:ext uri="{FF2B5EF4-FFF2-40B4-BE49-F238E27FC236}">
                <a16:creationId xmlns:a16="http://schemas.microsoft.com/office/drawing/2014/main" id="{2744FF3B-6C0B-AC4D-827E-A82B8071EDAF}"/>
              </a:ext>
            </a:extLst>
          </p:cNvPr>
          <p:cNvSpPr txBox="1"/>
          <p:nvPr/>
        </p:nvSpPr>
        <p:spPr>
          <a:xfrm>
            <a:off x="3213746" y="7146347"/>
            <a:ext cx="29819127" cy="2123658"/>
          </a:xfrm>
          <a:prstGeom prst="rect">
            <a:avLst/>
          </a:prstGeom>
          <a:noFill/>
        </p:spPr>
        <p:txBody>
          <a:bodyPr wrap="square" rtlCol="0">
            <a:spAutoFit/>
          </a:bodyPr>
          <a:lstStyle/>
          <a:p>
            <a:r>
              <a:rPr lang="en-US" sz="6600" dirty="0">
                <a:solidFill>
                  <a:schemeClr val="tx1">
                    <a:lumMod val="65000"/>
                    <a:lumOff val="35000"/>
                  </a:schemeClr>
                </a:solidFill>
                <a:latin typeface="Impact" panose="020B0806030902050204" pitchFamily="34" charset="0"/>
              </a:rPr>
              <a:t>Long-term measurements of suspended solids have advanced our understanding </a:t>
            </a:r>
          </a:p>
          <a:p>
            <a:r>
              <a:rPr lang="en-US" sz="6600" dirty="0">
                <a:solidFill>
                  <a:schemeClr val="tx1">
                    <a:lumMod val="65000"/>
                    <a:lumOff val="35000"/>
                  </a:schemeClr>
                </a:solidFill>
                <a:latin typeface="Impact" panose="020B0806030902050204" pitchFamily="34" charset="0"/>
              </a:rPr>
              <a:t>about sediment fluxes from headwaters</a:t>
            </a:r>
          </a:p>
        </p:txBody>
      </p:sp>
      <p:sp>
        <p:nvSpPr>
          <p:cNvPr id="4" name="TextBox 3">
            <a:extLst>
              <a:ext uri="{FF2B5EF4-FFF2-40B4-BE49-F238E27FC236}">
                <a16:creationId xmlns:a16="http://schemas.microsoft.com/office/drawing/2014/main" id="{7D56D6BA-F03A-994C-B04C-7A12D376D3BF}"/>
              </a:ext>
            </a:extLst>
          </p:cNvPr>
          <p:cNvSpPr txBox="1"/>
          <p:nvPr/>
        </p:nvSpPr>
        <p:spPr>
          <a:xfrm>
            <a:off x="3213747" y="9792157"/>
            <a:ext cx="30216693" cy="1446550"/>
          </a:xfrm>
          <a:prstGeom prst="rect">
            <a:avLst/>
          </a:prstGeom>
          <a:noFill/>
        </p:spPr>
        <p:txBody>
          <a:bodyPr wrap="square" rtlCol="0">
            <a:spAutoFit/>
          </a:bodyPr>
          <a:lstStyle/>
          <a:p>
            <a:r>
              <a:rPr lang="en-US" sz="4400" dirty="0">
                <a:solidFill>
                  <a:schemeClr val="tx1">
                    <a:lumMod val="50000"/>
                    <a:lumOff val="50000"/>
                  </a:schemeClr>
                </a:solidFill>
              </a:rPr>
              <a:t>The most recent studies executed on experimental paired watersheds</a:t>
            </a:r>
            <a:r>
              <a:rPr lang="en-US" sz="4400" baseline="30000" dirty="0">
                <a:solidFill>
                  <a:schemeClr val="tx1">
                    <a:lumMod val="50000"/>
                    <a:lumOff val="50000"/>
                  </a:schemeClr>
                </a:solidFill>
              </a:rPr>
              <a:t>1,2,3</a:t>
            </a:r>
            <a:r>
              <a:rPr lang="en-US" sz="4400" dirty="0">
                <a:solidFill>
                  <a:schemeClr val="tx1">
                    <a:lumMod val="50000"/>
                    <a:lumOff val="50000"/>
                  </a:schemeClr>
                </a:solidFill>
              </a:rPr>
              <a:t> have examined  the role of three main factors on controlling sediment fluxes:</a:t>
            </a:r>
          </a:p>
        </p:txBody>
      </p:sp>
      <p:sp>
        <p:nvSpPr>
          <p:cNvPr id="6" name="TextBox 5">
            <a:extLst>
              <a:ext uri="{FF2B5EF4-FFF2-40B4-BE49-F238E27FC236}">
                <a16:creationId xmlns:a16="http://schemas.microsoft.com/office/drawing/2014/main" id="{ECFF6CCD-AA70-E841-9B63-3926E2D74E29}"/>
              </a:ext>
            </a:extLst>
          </p:cNvPr>
          <p:cNvSpPr txBox="1"/>
          <p:nvPr/>
        </p:nvSpPr>
        <p:spPr>
          <a:xfrm>
            <a:off x="24858002" y="12147215"/>
            <a:ext cx="2821606" cy="1446550"/>
          </a:xfrm>
          <a:prstGeom prst="rect">
            <a:avLst/>
          </a:prstGeom>
          <a:noFill/>
        </p:spPr>
        <p:txBody>
          <a:bodyPr wrap="none" rtlCol="0">
            <a:spAutoFit/>
          </a:bodyPr>
          <a:lstStyle/>
          <a:p>
            <a:r>
              <a:rPr lang="en-US" sz="4400" dirty="0">
                <a:solidFill>
                  <a:schemeClr val="tx1">
                    <a:lumMod val="65000"/>
                    <a:lumOff val="35000"/>
                  </a:schemeClr>
                </a:solidFill>
                <a:latin typeface="Impact" panose="020B0806030902050204" pitchFamily="34" charset="0"/>
              </a:rPr>
              <a:t>Underlying </a:t>
            </a:r>
          </a:p>
          <a:p>
            <a:r>
              <a:rPr lang="en-US" sz="4400" dirty="0">
                <a:solidFill>
                  <a:schemeClr val="tx1">
                    <a:lumMod val="65000"/>
                    <a:lumOff val="35000"/>
                  </a:schemeClr>
                </a:solidFill>
                <a:latin typeface="Impact" panose="020B0806030902050204" pitchFamily="34" charset="0"/>
              </a:rPr>
              <a:t>geology</a:t>
            </a:r>
            <a:r>
              <a:rPr lang="en-US" sz="4400" baseline="30000" dirty="0">
                <a:solidFill>
                  <a:schemeClr val="tx1">
                    <a:lumMod val="65000"/>
                    <a:lumOff val="35000"/>
                  </a:schemeClr>
                </a:solidFill>
                <a:latin typeface="Impact" panose="020B0806030902050204" pitchFamily="34" charset="0"/>
              </a:rPr>
              <a:t>1</a:t>
            </a:r>
          </a:p>
        </p:txBody>
      </p:sp>
      <p:sp>
        <p:nvSpPr>
          <p:cNvPr id="7" name="TextBox 6">
            <a:extLst>
              <a:ext uri="{FF2B5EF4-FFF2-40B4-BE49-F238E27FC236}">
                <a16:creationId xmlns:a16="http://schemas.microsoft.com/office/drawing/2014/main" id="{EABC0938-AD28-A545-B968-7C16A39893F2}"/>
              </a:ext>
            </a:extLst>
          </p:cNvPr>
          <p:cNvSpPr txBox="1"/>
          <p:nvPr/>
        </p:nvSpPr>
        <p:spPr>
          <a:xfrm>
            <a:off x="19205951" y="23096842"/>
            <a:ext cx="2594621"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Slope </a:t>
            </a:r>
          </a:p>
          <a:p>
            <a:r>
              <a:rPr lang="en-US" sz="4000" dirty="0">
                <a:solidFill>
                  <a:schemeClr val="tx1">
                    <a:lumMod val="65000"/>
                    <a:lumOff val="35000"/>
                  </a:schemeClr>
                </a:solidFill>
                <a:latin typeface="Impact" panose="020B0806030902050204" pitchFamily="34" charset="0"/>
              </a:rPr>
              <a:t>variability</a:t>
            </a:r>
            <a:r>
              <a:rPr lang="en-US" sz="4000" baseline="30000" dirty="0">
                <a:solidFill>
                  <a:schemeClr val="tx1">
                    <a:lumMod val="65000"/>
                    <a:lumOff val="35000"/>
                  </a:schemeClr>
                </a:solidFill>
                <a:latin typeface="Impact" panose="020B0806030902050204" pitchFamily="34" charset="0"/>
              </a:rPr>
              <a:t>2</a:t>
            </a:r>
          </a:p>
        </p:txBody>
      </p:sp>
      <p:sp>
        <p:nvSpPr>
          <p:cNvPr id="8" name="TextBox 7">
            <a:extLst>
              <a:ext uri="{FF2B5EF4-FFF2-40B4-BE49-F238E27FC236}">
                <a16:creationId xmlns:a16="http://schemas.microsoft.com/office/drawing/2014/main" id="{6A8AC7E0-A4E3-BF48-BBE8-CB37121D2CE7}"/>
              </a:ext>
            </a:extLst>
          </p:cNvPr>
          <p:cNvSpPr txBox="1"/>
          <p:nvPr/>
        </p:nvSpPr>
        <p:spPr>
          <a:xfrm>
            <a:off x="4059962" y="14229879"/>
            <a:ext cx="2106346"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Land-use</a:t>
            </a:r>
          </a:p>
          <a:p>
            <a:r>
              <a:rPr lang="en-US" sz="4000" dirty="0">
                <a:solidFill>
                  <a:schemeClr val="tx1">
                    <a:lumMod val="65000"/>
                    <a:lumOff val="35000"/>
                  </a:schemeClr>
                </a:solidFill>
                <a:latin typeface="Impact" panose="020B0806030902050204" pitchFamily="34" charset="0"/>
              </a:rPr>
              <a:t>History</a:t>
            </a:r>
            <a:r>
              <a:rPr lang="en-US" sz="4000" baseline="30000" dirty="0">
                <a:solidFill>
                  <a:schemeClr val="tx1">
                    <a:lumMod val="65000"/>
                    <a:lumOff val="35000"/>
                  </a:schemeClr>
                </a:solidFill>
                <a:latin typeface="Impact" panose="020B0806030902050204" pitchFamily="34" charset="0"/>
              </a:rPr>
              <a:t>2,3</a:t>
            </a:r>
          </a:p>
        </p:txBody>
      </p:sp>
      <p:sp>
        <p:nvSpPr>
          <p:cNvPr id="9" name="TextBox 8">
            <a:extLst>
              <a:ext uri="{FF2B5EF4-FFF2-40B4-BE49-F238E27FC236}">
                <a16:creationId xmlns:a16="http://schemas.microsoft.com/office/drawing/2014/main" id="{B50A0B62-3BD6-754C-A651-B294B8E63A91}"/>
              </a:ext>
            </a:extLst>
          </p:cNvPr>
          <p:cNvSpPr txBox="1"/>
          <p:nvPr/>
        </p:nvSpPr>
        <p:spPr>
          <a:xfrm>
            <a:off x="24858002" y="13694477"/>
            <a:ext cx="7658036" cy="4154984"/>
          </a:xfrm>
          <a:prstGeom prst="rect">
            <a:avLst/>
          </a:prstGeom>
          <a:noFill/>
        </p:spPr>
        <p:txBody>
          <a:bodyPr wrap="square" rtlCol="0">
            <a:spAutoFit/>
          </a:bodyPr>
          <a:lstStyle/>
          <a:p>
            <a:r>
              <a:rPr lang="en-US" sz="4400" dirty="0">
                <a:solidFill>
                  <a:schemeClr val="tx1">
                    <a:lumMod val="50000"/>
                    <a:lumOff val="50000"/>
                  </a:schemeClr>
                </a:solidFill>
              </a:rPr>
              <a:t>The types of rocks under the soil affect the amount of sediment that is supplied to the stream channels; watersheds with underlying </a:t>
            </a:r>
            <a:r>
              <a:rPr lang="en-US" sz="4400" b="1" dirty="0">
                <a:solidFill>
                  <a:schemeClr val="tx1">
                    <a:lumMod val="50000"/>
                    <a:lumOff val="50000"/>
                  </a:schemeClr>
                </a:solidFill>
              </a:rPr>
              <a:t>resistant geology </a:t>
            </a:r>
            <a:r>
              <a:rPr lang="en-US" sz="4400" dirty="0">
                <a:solidFill>
                  <a:schemeClr val="tx1">
                    <a:lumMod val="50000"/>
                    <a:lumOff val="50000"/>
                  </a:schemeClr>
                </a:solidFill>
              </a:rPr>
              <a:t>have </a:t>
            </a:r>
            <a:r>
              <a:rPr lang="en-US" sz="4400" b="1" dirty="0">
                <a:solidFill>
                  <a:schemeClr val="tx1">
                    <a:lumMod val="50000"/>
                    <a:lumOff val="50000"/>
                  </a:schemeClr>
                </a:solidFill>
              </a:rPr>
              <a:t>lower sediment yields</a:t>
            </a:r>
            <a:r>
              <a:rPr lang="en-US" sz="4400" dirty="0">
                <a:solidFill>
                  <a:schemeClr val="tx1">
                    <a:lumMod val="50000"/>
                    <a:lumOff val="50000"/>
                  </a:schemeClr>
                </a:solidFill>
              </a:rPr>
              <a:t>.</a:t>
            </a:r>
          </a:p>
        </p:txBody>
      </p:sp>
      <p:sp>
        <p:nvSpPr>
          <p:cNvPr id="11" name="TextBox 10">
            <a:extLst>
              <a:ext uri="{FF2B5EF4-FFF2-40B4-BE49-F238E27FC236}">
                <a16:creationId xmlns:a16="http://schemas.microsoft.com/office/drawing/2014/main" id="{0D2E70BC-3096-0843-9B4A-C0AAD64DC533}"/>
              </a:ext>
            </a:extLst>
          </p:cNvPr>
          <p:cNvSpPr txBox="1"/>
          <p:nvPr/>
        </p:nvSpPr>
        <p:spPr>
          <a:xfrm>
            <a:off x="19205949" y="24420279"/>
            <a:ext cx="11401776" cy="2123658"/>
          </a:xfrm>
          <a:prstGeom prst="rect">
            <a:avLst/>
          </a:prstGeom>
          <a:noFill/>
        </p:spPr>
        <p:txBody>
          <a:bodyPr wrap="square" rtlCol="0">
            <a:spAutoFit/>
          </a:bodyPr>
          <a:lstStyle/>
          <a:p>
            <a:r>
              <a:rPr lang="en-US" sz="4400" dirty="0">
                <a:solidFill>
                  <a:schemeClr val="tx1">
                    <a:lumMod val="50000"/>
                    <a:lumOff val="50000"/>
                  </a:schemeClr>
                </a:solidFill>
              </a:rPr>
              <a:t>Sites with </a:t>
            </a:r>
            <a:r>
              <a:rPr lang="en-US" sz="4400" b="1" dirty="0">
                <a:solidFill>
                  <a:schemeClr val="tx1">
                    <a:lumMod val="50000"/>
                    <a:lumOff val="50000"/>
                  </a:schemeClr>
                </a:solidFill>
              </a:rPr>
              <a:t>more irregular </a:t>
            </a:r>
            <a:r>
              <a:rPr lang="en-US" sz="4400" dirty="0">
                <a:solidFill>
                  <a:schemeClr val="tx1">
                    <a:lumMod val="50000"/>
                    <a:lumOff val="50000"/>
                  </a:schemeClr>
                </a:solidFill>
              </a:rPr>
              <a:t>surficial </a:t>
            </a:r>
            <a:r>
              <a:rPr lang="en-US" sz="4400" b="1" dirty="0">
                <a:solidFill>
                  <a:schemeClr val="tx1">
                    <a:lumMod val="50000"/>
                    <a:lumOff val="50000"/>
                  </a:schemeClr>
                </a:solidFill>
              </a:rPr>
              <a:t>topography </a:t>
            </a:r>
            <a:r>
              <a:rPr lang="en-US" sz="4400" dirty="0">
                <a:solidFill>
                  <a:schemeClr val="tx1">
                    <a:lumMod val="50000"/>
                    <a:lumOff val="50000"/>
                  </a:schemeClr>
                </a:solidFill>
              </a:rPr>
              <a:t>i.e., slope variability have </a:t>
            </a:r>
            <a:r>
              <a:rPr lang="en-US" sz="4400" b="1" dirty="0">
                <a:solidFill>
                  <a:schemeClr val="tx1">
                    <a:lumMod val="50000"/>
                    <a:lumOff val="50000"/>
                  </a:schemeClr>
                </a:solidFill>
              </a:rPr>
              <a:t>higher sediment yields </a:t>
            </a:r>
            <a:r>
              <a:rPr lang="en-US" sz="4400" dirty="0">
                <a:solidFill>
                  <a:schemeClr val="tx1">
                    <a:lumMod val="50000"/>
                    <a:lumOff val="50000"/>
                  </a:schemeClr>
                </a:solidFill>
              </a:rPr>
              <a:t>and more </a:t>
            </a:r>
            <a:r>
              <a:rPr lang="en-US" sz="4400" b="1" dirty="0">
                <a:solidFill>
                  <a:schemeClr val="tx1">
                    <a:lumMod val="50000"/>
                    <a:lumOff val="50000"/>
                  </a:schemeClr>
                </a:solidFill>
              </a:rPr>
              <a:t>vulnerable to disturbances</a:t>
            </a:r>
            <a:r>
              <a:rPr lang="en-US" sz="4400" dirty="0">
                <a:solidFill>
                  <a:schemeClr val="tx1">
                    <a:lumMod val="50000"/>
                    <a:lumOff val="50000"/>
                  </a:schemeClr>
                </a:solidFill>
              </a:rPr>
              <a:t>.</a:t>
            </a:r>
          </a:p>
        </p:txBody>
      </p:sp>
      <p:sp>
        <p:nvSpPr>
          <p:cNvPr id="12" name="TextBox 11">
            <a:extLst>
              <a:ext uri="{FF2B5EF4-FFF2-40B4-BE49-F238E27FC236}">
                <a16:creationId xmlns:a16="http://schemas.microsoft.com/office/drawing/2014/main" id="{ADAED3E4-4F99-8E47-A1AD-93476E3F9370}"/>
              </a:ext>
            </a:extLst>
          </p:cNvPr>
          <p:cNvSpPr txBox="1"/>
          <p:nvPr/>
        </p:nvSpPr>
        <p:spPr>
          <a:xfrm>
            <a:off x="14176382" y="11570819"/>
            <a:ext cx="3749012" cy="2123658"/>
          </a:xfrm>
          <a:prstGeom prst="rect">
            <a:avLst/>
          </a:prstGeom>
          <a:noFill/>
        </p:spPr>
        <p:txBody>
          <a:bodyPr wrap="square" rtlCol="0">
            <a:spAutoFit/>
          </a:bodyPr>
          <a:lstStyle/>
          <a:p>
            <a:r>
              <a:rPr lang="en-US" sz="6600" dirty="0">
                <a:solidFill>
                  <a:schemeClr val="tx1">
                    <a:lumMod val="65000"/>
                    <a:lumOff val="35000"/>
                  </a:schemeClr>
                </a:solidFill>
                <a:latin typeface="Impact" panose="020B0806030902050204" pitchFamily="34" charset="0"/>
              </a:rPr>
              <a:t>Sediment</a:t>
            </a:r>
          </a:p>
          <a:p>
            <a:r>
              <a:rPr lang="en-US" sz="6600" dirty="0">
                <a:solidFill>
                  <a:schemeClr val="tx1">
                    <a:lumMod val="65000"/>
                    <a:lumOff val="35000"/>
                  </a:schemeClr>
                </a:solidFill>
                <a:latin typeface="Impact" panose="020B0806030902050204" pitchFamily="34" charset="0"/>
              </a:rPr>
              <a:t>fluxes</a:t>
            </a:r>
          </a:p>
        </p:txBody>
      </p:sp>
      <p:sp>
        <p:nvSpPr>
          <p:cNvPr id="13" name="TextBox 12">
            <a:extLst>
              <a:ext uri="{FF2B5EF4-FFF2-40B4-BE49-F238E27FC236}">
                <a16:creationId xmlns:a16="http://schemas.microsoft.com/office/drawing/2014/main" id="{15BBBFB9-6037-F64B-B7B4-76F6656F8213}"/>
              </a:ext>
            </a:extLst>
          </p:cNvPr>
          <p:cNvSpPr txBox="1"/>
          <p:nvPr/>
        </p:nvSpPr>
        <p:spPr>
          <a:xfrm>
            <a:off x="4059964" y="15523964"/>
            <a:ext cx="5556319" cy="5509200"/>
          </a:xfrm>
          <a:prstGeom prst="rect">
            <a:avLst/>
          </a:prstGeom>
          <a:noFill/>
        </p:spPr>
        <p:txBody>
          <a:bodyPr wrap="square" rtlCol="0">
            <a:spAutoFit/>
          </a:bodyPr>
          <a:lstStyle/>
          <a:p>
            <a:r>
              <a:rPr lang="en-US" sz="4400" dirty="0">
                <a:solidFill>
                  <a:schemeClr val="tx1">
                    <a:lumMod val="50000"/>
                    <a:lumOff val="50000"/>
                  </a:schemeClr>
                </a:solidFill>
              </a:rPr>
              <a:t>There is </a:t>
            </a:r>
            <a:r>
              <a:rPr lang="en-US" sz="4400" b="1" dirty="0">
                <a:solidFill>
                  <a:schemeClr val="tx1">
                    <a:lumMod val="50000"/>
                    <a:lumOff val="50000"/>
                  </a:schemeClr>
                </a:solidFill>
              </a:rPr>
              <a:t>inconclusive evidence </a:t>
            </a:r>
            <a:r>
              <a:rPr lang="en-US" sz="4400" dirty="0">
                <a:solidFill>
                  <a:schemeClr val="tx1">
                    <a:lumMod val="50000"/>
                    <a:lumOff val="50000"/>
                  </a:schemeClr>
                </a:solidFill>
              </a:rPr>
              <a:t>supporting the hypothesis that </a:t>
            </a:r>
          </a:p>
          <a:p>
            <a:r>
              <a:rPr lang="en-US" sz="4400" dirty="0">
                <a:solidFill>
                  <a:schemeClr val="tx1">
                    <a:lumMod val="50000"/>
                    <a:lumOff val="50000"/>
                  </a:schemeClr>
                </a:solidFill>
              </a:rPr>
              <a:t>changes in land management alone can increase sediment yields from headwater catchments.</a:t>
            </a:r>
          </a:p>
        </p:txBody>
      </p:sp>
    </p:spTree>
    <p:extLst>
      <p:ext uri="{BB962C8B-B14F-4D97-AF65-F5344CB8AC3E}">
        <p14:creationId xmlns:p14="http://schemas.microsoft.com/office/powerpoint/2010/main" val="524309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andrewsforest.oregonstate.edu/sites/default/files/lter/images/hja/cd_abh/abh_003.jpg">
            <a:extLst>
              <a:ext uri="{FF2B5EF4-FFF2-40B4-BE49-F238E27FC236}">
                <a16:creationId xmlns:a16="http://schemas.microsoft.com/office/drawing/2014/main" id="{899D1F81-72E8-4655-8062-BE8467921AD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783" t="23452" r="392" b="10883"/>
          <a:stretch/>
        </p:blipFill>
        <p:spPr bwMode="auto">
          <a:xfrm>
            <a:off x="6080297" y="13131195"/>
            <a:ext cx="9959025" cy="9959027"/>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BDCB687-971F-4F6A-B3B3-2823EF8EA2E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t="11098" b="16559"/>
          <a:stretch/>
        </p:blipFill>
        <p:spPr bwMode="auto">
          <a:xfrm>
            <a:off x="19592602" y="13131195"/>
            <a:ext cx="10382247" cy="10392213"/>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E83C04-BBFE-F54F-AFEB-5E6B5C1EEFC9}"/>
              </a:ext>
            </a:extLst>
          </p:cNvPr>
          <p:cNvSpPr txBox="1"/>
          <p:nvPr/>
        </p:nvSpPr>
        <p:spPr>
          <a:xfrm>
            <a:off x="3366147" y="6473803"/>
            <a:ext cx="27660201" cy="1107996"/>
          </a:xfrm>
          <a:prstGeom prst="rect">
            <a:avLst/>
          </a:prstGeom>
          <a:noFill/>
        </p:spPr>
        <p:txBody>
          <a:bodyPr wrap="none" rtlCol="0">
            <a:spAutoFit/>
          </a:bodyPr>
          <a:lstStyle/>
          <a:p>
            <a:r>
              <a:rPr lang="en-US" sz="6600" dirty="0">
                <a:solidFill>
                  <a:schemeClr val="tx1">
                    <a:lumMod val="65000"/>
                    <a:lumOff val="35000"/>
                  </a:schemeClr>
                </a:solidFill>
                <a:latin typeface="Impact" panose="020B0806030902050204" pitchFamily="34" charset="0"/>
              </a:rPr>
              <a:t>But important questions remain unanswered…particularly those about </a:t>
            </a:r>
            <a:r>
              <a:rPr lang="en-US" sz="6600" dirty="0">
                <a:solidFill>
                  <a:srgbClr val="35978F"/>
                </a:solidFill>
                <a:latin typeface="Impact" panose="020B0806030902050204" pitchFamily="34" charset="0"/>
              </a:rPr>
              <a:t>C fluxes!</a:t>
            </a:r>
          </a:p>
        </p:txBody>
      </p:sp>
      <p:pic>
        <p:nvPicPr>
          <p:cNvPr id="7" name="Picture 6" descr="A picture containing indoor, open, door, fireplace&#10;&#10;Description automatically generated">
            <a:extLst>
              <a:ext uri="{FF2B5EF4-FFF2-40B4-BE49-F238E27FC236}">
                <a16:creationId xmlns:a16="http://schemas.microsoft.com/office/drawing/2014/main" id="{3215644A-4DFC-B641-8196-AAF04CEE3827}"/>
              </a:ext>
            </a:extLst>
          </p:cNvPr>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40381" t="26667" r="22916" b="24861"/>
          <a:stretch/>
        </p:blipFill>
        <p:spPr>
          <a:xfrm>
            <a:off x="3826911" y="8059021"/>
            <a:ext cx="3761789" cy="3726056"/>
          </a:xfrm>
          <a:prstGeom prst="ellipse">
            <a:avLst/>
          </a:prstGeom>
        </p:spPr>
      </p:pic>
      <p:sp>
        <p:nvSpPr>
          <p:cNvPr id="8" name="TextBox 7">
            <a:extLst>
              <a:ext uri="{FF2B5EF4-FFF2-40B4-BE49-F238E27FC236}">
                <a16:creationId xmlns:a16="http://schemas.microsoft.com/office/drawing/2014/main" id="{31E4FEE7-16F4-824F-BBAD-6E5366340876}"/>
              </a:ext>
            </a:extLst>
          </p:cNvPr>
          <p:cNvSpPr txBox="1"/>
          <p:nvPr/>
        </p:nvSpPr>
        <p:spPr>
          <a:xfrm>
            <a:off x="8185046" y="8801557"/>
            <a:ext cx="20236070" cy="2123658"/>
          </a:xfrm>
          <a:prstGeom prst="rect">
            <a:avLst/>
          </a:prstGeom>
          <a:noFill/>
        </p:spPr>
        <p:txBody>
          <a:bodyPr wrap="square" rtlCol="0">
            <a:spAutoFit/>
          </a:bodyPr>
          <a:lstStyle/>
          <a:p>
            <a:r>
              <a:rPr lang="en-US" sz="4400" dirty="0">
                <a:solidFill>
                  <a:schemeClr val="tx1">
                    <a:lumMod val="50000"/>
                    <a:lumOff val="50000"/>
                  </a:schemeClr>
                </a:solidFill>
              </a:rPr>
              <a:t>Back in the 70’s when the paired watershed studies started most efforts were dedicated to nitrogen and phosphorus fluxes. Yet, C fluxes through these streams were being profoundly affected:</a:t>
            </a:r>
          </a:p>
        </p:txBody>
      </p:sp>
      <p:sp>
        <p:nvSpPr>
          <p:cNvPr id="11" name="TextBox 10">
            <a:extLst>
              <a:ext uri="{FF2B5EF4-FFF2-40B4-BE49-F238E27FC236}">
                <a16:creationId xmlns:a16="http://schemas.microsoft.com/office/drawing/2014/main" id="{E05655A1-8ECE-BE44-850B-B25D36775D94}"/>
              </a:ext>
            </a:extLst>
          </p:cNvPr>
          <p:cNvSpPr txBox="1"/>
          <p:nvPr/>
        </p:nvSpPr>
        <p:spPr>
          <a:xfrm>
            <a:off x="30260080" y="24153826"/>
            <a:ext cx="2246962" cy="523220"/>
          </a:xfrm>
          <a:prstGeom prst="rect">
            <a:avLst/>
          </a:prstGeom>
          <a:noFill/>
        </p:spPr>
        <p:txBody>
          <a:bodyPr wrap="none" rtlCol="0">
            <a:spAutoFit/>
          </a:bodyPr>
          <a:lstStyle/>
          <a:p>
            <a:r>
              <a:rPr lang="en-US" sz="2800" dirty="0"/>
              <a:t>Photo sources</a:t>
            </a:r>
          </a:p>
        </p:txBody>
      </p:sp>
      <p:sp>
        <p:nvSpPr>
          <p:cNvPr id="12" name="TextBox 11">
            <a:extLst>
              <a:ext uri="{FF2B5EF4-FFF2-40B4-BE49-F238E27FC236}">
                <a16:creationId xmlns:a16="http://schemas.microsoft.com/office/drawing/2014/main" id="{605B1EB4-B42D-C34C-9D6B-D0FC71C6BC67}"/>
              </a:ext>
            </a:extLst>
          </p:cNvPr>
          <p:cNvSpPr txBox="1"/>
          <p:nvPr/>
        </p:nvSpPr>
        <p:spPr>
          <a:xfrm>
            <a:off x="12812217" y="11904137"/>
            <a:ext cx="10951569" cy="1107996"/>
          </a:xfrm>
          <a:prstGeom prst="rect">
            <a:avLst/>
          </a:prstGeom>
          <a:noFill/>
        </p:spPr>
        <p:txBody>
          <a:bodyPr wrap="square" rtlCol="0">
            <a:spAutoFit/>
          </a:bodyPr>
          <a:lstStyle/>
          <a:p>
            <a:pPr algn="ctr"/>
            <a:r>
              <a:rPr lang="en-US" sz="6600" dirty="0">
                <a:solidFill>
                  <a:schemeClr val="tx1">
                    <a:lumMod val="65000"/>
                    <a:lumOff val="35000"/>
                  </a:schemeClr>
                </a:solidFill>
                <a:latin typeface="Impact" panose="020B0806030902050204" pitchFamily="34" charset="0"/>
              </a:rPr>
              <a:t>Where are the </a:t>
            </a:r>
            <a:r>
              <a:rPr lang="en-US" sz="6600" dirty="0">
                <a:solidFill>
                  <a:srgbClr val="35978F"/>
                </a:solidFill>
                <a:latin typeface="Impact" panose="020B0806030902050204" pitchFamily="34" charset="0"/>
              </a:rPr>
              <a:t>C sources?</a:t>
            </a:r>
          </a:p>
        </p:txBody>
      </p:sp>
      <p:sp>
        <p:nvSpPr>
          <p:cNvPr id="13" name="TextBox 12">
            <a:extLst>
              <a:ext uri="{FF2B5EF4-FFF2-40B4-BE49-F238E27FC236}">
                <a16:creationId xmlns:a16="http://schemas.microsoft.com/office/drawing/2014/main" id="{2B65C3D4-2BF1-D84C-ACB4-7371E8967B12}"/>
              </a:ext>
            </a:extLst>
          </p:cNvPr>
          <p:cNvSpPr txBox="1"/>
          <p:nvPr/>
        </p:nvSpPr>
        <p:spPr>
          <a:xfrm>
            <a:off x="15199868" y="22486005"/>
            <a:ext cx="3517868" cy="1446550"/>
          </a:xfrm>
          <a:prstGeom prst="rect">
            <a:avLst/>
          </a:prstGeom>
          <a:noFill/>
        </p:spPr>
        <p:txBody>
          <a:bodyPr wrap="square" rtlCol="0">
            <a:spAutoFit/>
          </a:bodyPr>
          <a:lstStyle/>
          <a:p>
            <a:r>
              <a:rPr lang="en-US" sz="4400" i="1" dirty="0">
                <a:solidFill>
                  <a:schemeClr val="tx1">
                    <a:lumMod val="50000"/>
                    <a:lumOff val="50000"/>
                  </a:schemeClr>
                </a:solidFill>
              </a:rPr>
              <a:t>This is </a:t>
            </a:r>
          </a:p>
          <a:p>
            <a:r>
              <a:rPr lang="en-US" sz="4400" i="1" dirty="0">
                <a:solidFill>
                  <a:schemeClr val="tx1">
                    <a:lumMod val="50000"/>
                    <a:lumOff val="50000"/>
                  </a:schemeClr>
                </a:solidFill>
              </a:rPr>
              <a:t>carbon!</a:t>
            </a:r>
          </a:p>
        </p:txBody>
      </p:sp>
      <p:sp>
        <p:nvSpPr>
          <p:cNvPr id="14" name="TextBox 13">
            <a:extLst>
              <a:ext uri="{FF2B5EF4-FFF2-40B4-BE49-F238E27FC236}">
                <a16:creationId xmlns:a16="http://schemas.microsoft.com/office/drawing/2014/main" id="{59DD0ABA-D581-704E-B8F5-0C26C430C633}"/>
              </a:ext>
            </a:extLst>
          </p:cNvPr>
          <p:cNvSpPr txBox="1"/>
          <p:nvPr/>
        </p:nvSpPr>
        <p:spPr>
          <a:xfrm>
            <a:off x="4542713" y="13131193"/>
            <a:ext cx="3517868" cy="1446550"/>
          </a:xfrm>
          <a:prstGeom prst="rect">
            <a:avLst/>
          </a:prstGeom>
          <a:noFill/>
        </p:spPr>
        <p:txBody>
          <a:bodyPr wrap="square" rtlCol="0">
            <a:spAutoFit/>
          </a:bodyPr>
          <a:lstStyle/>
          <a:p>
            <a:r>
              <a:rPr lang="en-US" sz="4400" i="1" dirty="0">
                <a:solidFill>
                  <a:schemeClr val="tx1">
                    <a:lumMod val="50000"/>
                    <a:lumOff val="50000"/>
                  </a:schemeClr>
                </a:solidFill>
              </a:rPr>
              <a:t>This is </a:t>
            </a:r>
          </a:p>
          <a:p>
            <a:r>
              <a:rPr lang="en-US" sz="4400" i="1" dirty="0">
                <a:solidFill>
                  <a:schemeClr val="tx1">
                    <a:lumMod val="50000"/>
                    <a:lumOff val="50000"/>
                  </a:schemeClr>
                </a:solidFill>
              </a:rPr>
              <a:t>carbon!</a:t>
            </a:r>
          </a:p>
        </p:txBody>
      </p:sp>
      <p:sp>
        <p:nvSpPr>
          <p:cNvPr id="15" name="TextBox 14">
            <a:extLst>
              <a:ext uri="{FF2B5EF4-FFF2-40B4-BE49-F238E27FC236}">
                <a16:creationId xmlns:a16="http://schemas.microsoft.com/office/drawing/2014/main" id="{EC7578CD-CAE2-224C-862A-829188491334}"/>
              </a:ext>
            </a:extLst>
          </p:cNvPr>
          <p:cNvSpPr txBox="1"/>
          <p:nvPr/>
        </p:nvSpPr>
        <p:spPr>
          <a:xfrm>
            <a:off x="2970618" y="18154271"/>
            <a:ext cx="3517868" cy="1446550"/>
          </a:xfrm>
          <a:prstGeom prst="rect">
            <a:avLst/>
          </a:prstGeom>
          <a:noFill/>
        </p:spPr>
        <p:txBody>
          <a:bodyPr wrap="square" rtlCol="0">
            <a:spAutoFit/>
          </a:bodyPr>
          <a:lstStyle/>
          <a:p>
            <a:r>
              <a:rPr lang="en-US" sz="4400" i="1" dirty="0">
                <a:solidFill>
                  <a:schemeClr val="tx1">
                    <a:lumMod val="50000"/>
                    <a:lumOff val="50000"/>
                  </a:schemeClr>
                </a:solidFill>
              </a:rPr>
              <a:t>This is </a:t>
            </a:r>
          </a:p>
          <a:p>
            <a:r>
              <a:rPr lang="en-US" sz="4400" i="1" dirty="0">
                <a:solidFill>
                  <a:schemeClr val="tx1">
                    <a:lumMod val="50000"/>
                    <a:lumOff val="50000"/>
                  </a:schemeClr>
                </a:solidFill>
              </a:rPr>
              <a:t>carbon!</a:t>
            </a:r>
          </a:p>
        </p:txBody>
      </p:sp>
      <p:sp>
        <p:nvSpPr>
          <p:cNvPr id="16" name="TextBox 15">
            <a:extLst>
              <a:ext uri="{FF2B5EF4-FFF2-40B4-BE49-F238E27FC236}">
                <a16:creationId xmlns:a16="http://schemas.microsoft.com/office/drawing/2014/main" id="{230F627E-8C74-D348-9278-A4E8E0F02E2F}"/>
              </a:ext>
            </a:extLst>
          </p:cNvPr>
          <p:cNvSpPr txBox="1"/>
          <p:nvPr/>
        </p:nvSpPr>
        <p:spPr>
          <a:xfrm>
            <a:off x="4177536" y="22085886"/>
            <a:ext cx="3517868" cy="1446550"/>
          </a:xfrm>
          <a:prstGeom prst="rect">
            <a:avLst/>
          </a:prstGeom>
          <a:noFill/>
        </p:spPr>
        <p:txBody>
          <a:bodyPr wrap="square" rtlCol="0">
            <a:spAutoFit/>
          </a:bodyPr>
          <a:lstStyle/>
          <a:p>
            <a:r>
              <a:rPr lang="en-US" sz="4400" i="1" dirty="0">
                <a:solidFill>
                  <a:schemeClr val="tx1">
                    <a:lumMod val="50000"/>
                    <a:lumOff val="50000"/>
                  </a:schemeClr>
                </a:solidFill>
              </a:rPr>
              <a:t>This is </a:t>
            </a:r>
          </a:p>
          <a:p>
            <a:r>
              <a:rPr lang="en-US" sz="4400" i="1" dirty="0">
                <a:solidFill>
                  <a:schemeClr val="tx1">
                    <a:lumMod val="50000"/>
                    <a:lumOff val="50000"/>
                  </a:schemeClr>
                </a:solidFill>
              </a:rPr>
              <a:t>carbon!</a:t>
            </a:r>
          </a:p>
        </p:txBody>
      </p:sp>
      <p:sp>
        <p:nvSpPr>
          <p:cNvPr id="17" name="TextBox 16">
            <a:extLst>
              <a:ext uri="{FF2B5EF4-FFF2-40B4-BE49-F238E27FC236}">
                <a16:creationId xmlns:a16="http://schemas.microsoft.com/office/drawing/2014/main" id="{AB9F9D25-35F8-F140-B30D-DB2AB134BF85}"/>
              </a:ext>
            </a:extLst>
          </p:cNvPr>
          <p:cNvSpPr txBox="1"/>
          <p:nvPr/>
        </p:nvSpPr>
        <p:spPr>
          <a:xfrm>
            <a:off x="16529066" y="17356783"/>
            <a:ext cx="3517868" cy="1446550"/>
          </a:xfrm>
          <a:prstGeom prst="rect">
            <a:avLst/>
          </a:prstGeom>
          <a:noFill/>
        </p:spPr>
        <p:txBody>
          <a:bodyPr wrap="square" rtlCol="0">
            <a:spAutoFit/>
          </a:bodyPr>
          <a:lstStyle/>
          <a:p>
            <a:r>
              <a:rPr lang="en-US" sz="4400" i="1" dirty="0">
                <a:solidFill>
                  <a:schemeClr val="tx1">
                    <a:lumMod val="50000"/>
                    <a:lumOff val="50000"/>
                  </a:schemeClr>
                </a:solidFill>
              </a:rPr>
              <a:t>This is </a:t>
            </a:r>
          </a:p>
          <a:p>
            <a:r>
              <a:rPr lang="en-US" sz="4400" i="1" dirty="0">
                <a:solidFill>
                  <a:schemeClr val="tx1">
                    <a:lumMod val="50000"/>
                    <a:lumOff val="50000"/>
                  </a:schemeClr>
                </a:solidFill>
              </a:rPr>
              <a:t>carbon!</a:t>
            </a:r>
          </a:p>
        </p:txBody>
      </p:sp>
      <p:cxnSp>
        <p:nvCxnSpPr>
          <p:cNvPr id="36" name="Straight Connector 35">
            <a:extLst>
              <a:ext uri="{FF2B5EF4-FFF2-40B4-BE49-F238E27FC236}">
                <a16:creationId xmlns:a16="http://schemas.microsoft.com/office/drawing/2014/main" id="{6B02636E-5415-6C49-BA16-3DB41C4D7F29}"/>
              </a:ext>
            </a:extLst>
          </p:cNvPr>
          <p:cNvCxnSpPr>
            <a:cxnSpLocks/>
            <a:stCxn id="17" idx="1"/>
          </p:cNvCxnSpPr>
          <p:nvPr/>
        </p:nvCxnSpPr>
        <p:spPr>
          <a:xfrm flipH="1">
            <a:off x="14057303" y="18080058"/>
            <a:ext cx="2471765" cy="0"/>
          </a:xfrm>
          <a:prstGeom prst="line">
            <a:avLst/>
          </a:prstGeom>
          <a:ln w="571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6B875FD-2F37-F343-BBEE-A72FF5004D84}"/>
              </a:ext>
            </a:extLst>
          </p:cNvPr>
          <p:cNvCxnSpPr>
            <a:cxnSpLocks/>
          </p:cNvCxnSpPr>
          <p:nvPr/>
        </p:nvCxnSpPr>
        <p:spPr>
          <a:xfrm>
            <a:off x="6518086" y="13773958"/>
            <a:ext cx="3894171" cy="1945275"/>
          </a:xfrm>
          <a:prstGeom prst="line">
            <a:avLst/>
          </a:prstGeom>
          <a:ln w="571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1B4993-204E-1A44-9E7E-2276ABE39DE2}"/>
              </a:ext>
            </a:extLst>
          </p:cNvPr>
          <p:cNvCxnSpPr>
            <a:cxnSpLocks/>
          </p:cNvCxnSpPr>
          <p:nvPr/>
        </p:nvCxnSpPr>
        <p:spPr>
          <a:xfrm flipV="1">
            <a:off x="4759150" y="18596487"/>
            <a:ext cx="5171186" cy="64776"/>
          </a:xfrm>
          <a:prstGeom prst="line">
            <a:avLst/>
          </a:prstGeom>
          <a:ln w="571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8EE4F1A-835C-314D-8FFA-078EADD441D3}"/>
              </a:ext>
            </a:extLst>
          </p:cNvPr>
          <p:cNvCxnSpPr>
            <a:cxnSpLocks/>
          </p:cNvCxnSpPr>
          <p:nvPr/>
        </p:nvCxnSpPr>
        <p:spPr>
          <a:xfrm flipV="1">
            <a:off x="6080295" y="20472599"/>
            <a:ext cx="3729874" cy="2336562"/>
          </a:xfrm>
          <a:prstGeom prst="line">
            <a:avLst/>
          </a:prstGeom>
          <a:ln w="571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E93E28-D7E8-B149-AEFA-4FEA1F7AEA7C}"/>
              </a:ext>
            </a:extLst>
          </p:cNvPr>
          <p:cNvCxnSpPr>
            <a:cxnSpLocks/>
            <a:stCxn id="13" idx="1"/>
          </p:cNvCxnSpPr>
          <p:nvPr/>
        </p:nvCxnSpPr>
        <p:spPr>
          <a:xfrm flipH="1" flipV="1">
            <a:off x="12342804" y="21356658"/>
            <a:ext cx="2857064" cy="1852622"/>
          </a:xfrm>
          <a:prstGeom prst="line">
            <a:avLst/>
          </a:prstGeom>
          <a:ln w="571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2C650ED-C163-9E45-AF2E-D8D743FE563F}"/>
              </a:ext>
            </a:extLst>
          </p:cNvPr>
          <p:cNvSpPr/>
          <p:nvPr/>
        </p:nvSpPr>
        <p:spPr>
          <a:xfrm>
            <a:off x="7695404" y="23642466"/>
            <a:ext cx="6682214" cy="1938992"/>
          </a:xfrm>
          <a:prstGeom prst="rect">
            <a:avLst/>
          </a:prstGeom>
        </p:spPr>
        <p:txBody>
          <a:bodyPr wrap="none">
            <a:spAutoFit/>
          </a:bodyPr>
          <a:lstStyle/>
          <a:p>
            <a:r>
              <a:rPr lang="en-US" sz="4800" b="1" dirty="0">
                <a:solidFill>
                  <a:schemeClr val="accent2">
                    <a:lumMod val="75000"/>
                  </a:schemeClr>
                </a:solidFill>
              </a:rPr>
              <a:t>Watershed 10 </a:t>
            </a:r>
            <a:r>
              <a:rPr lang="en-US" sz="4800" dirty="0">
                <a:solidFill>
                  <a:schemeClr val="accent2">
                    <a:lumMod val="75000"/>
                  </a:schemeClr>
                </a:solidFill>
              </a:rPr>
              <a:t>(WS10)</a:t>
            </a:r>
          </a:p>
          <a:p>
            <a:r>
              <a:rPr lang="en-US" sz="7200" b="1" dirty="0">
                <a:solidFill>
                  <a:schemeClr val="accent2">
                    <a:lumMod val="75000"/>
                  </a:schemeClr>
                </a:solidFill>
              </a:rPr>
              <a:t>before</a:t>
            </a:r>
            <a:r>
              <a:rPr lang="en-US" sz="4800" dirty="0">
                <a:solidFill>
                  <a:schemeClr val="accent2">
                    <a:lumMod val="75000"/>
                  </a:schemeClr>
                </a:solidFill>
              </a:rPr>
              <a:t> clear-cut 1975  </a:t>
            </a:r>
          </a:p>
        </p:txBody>
      </p:sp>
      <p:sp>
        <p:nvSpPr>
          <p:cNvPr id="22" name="Rectangle 21">
            <a:extLst>
              <a:ext uri="{FF2B5EF4-FFF2-40B4-BE49-F238E27FC236}">
                <a16:creationId xmlns:a16="http://schemas.microsoft.com/office/drawing/2014/main" id="{2B638A1A-8DFA-C14D-AD12-279407B56EA1}"/>
              </a:ext>
            </a:extLst>
          </p:cNvPr>
          <p:cNvSpPr/>
          <p:nvPr/>
        </p:nvSpPr>
        <p:spPr>
          <a:xfrm>
            <a:off x="22198386" y="23590207"/>
            <a:ext cx="6084743" cy="1938992"/>
          </a:xfrm>
          <a:prstGeom prst="rect">
            <a:avLst/>
          </a:prstGeom>
        </p:spPr>
        <p:txBody>
          <a:bodyPr wrap="none">
            <a:spAutoFit/>
          </a:bodyPr>
          <a:lstStyle/>
          <a:p>
            <a:r>
              <a:rPr lang="en-US" sz="4800" b="1" dirty="0">
                <a:solidFill>
                  <a:schemeClr val="accent2">
                    <a:lumMod val="75000"/>
                  </a:schemeClr>
                </a:solidFill>
              </a:rPr>
              <a:t>Watershed 10 </a:t>
            </a:r>
            <a:r>
              <a:rPr lang="en-US" sz="4800" dirty="0">
                <a:solidFill>
                  <a:schemeClr val="accent2">
                    <a:lumMod val="75000"/>
                  </a:schemeClr>
                </a:solidFill>
              </a:rPr>
              <a:t>(WS10)</a:t>
            </a:r>
          </a:p>
          <a:p>
            <a:r>
              <a:rPr lang="en-US" sz="7200" b="1" dirty="0">
                <a:solidFill>
                  <a:schemeClr val="accent2">
                    <a:lumMod val="75000"/>
                  </a:schemeClr>
                </a:solidFill>
              </a:rPr>
              <a:t>after</a:t>
            </a:r>
            <a:r>
              <a:rPr lang="en-US" sz="7200" dirty="0">
                <a:solidFill>
                  <a:schemeClr val="accent2">
                    <a:lumMod val="75000"/>
                  </a:schemeClr>
                </a:solidFill>
              </a:rPr>
              <a:t> </a:t>
            </a:r>
            <a:r>
              <a:rPr lang="en-US" sz="4800" dirty="0">
                <a:solidFill>
                  <a:schemeClr val="accent2">
                    <a:lumMod val="75000"/>
                  </a:schemeClr>
                </a:solidFill>
              </a:rPr>
              <a:t>clear-cut 1975  </a:t>
            </a:r>
          </a:p>
        </p:txBody>
      </p:sp>
    </p:spTree>
    <p:extLst>
      <p:ext uri="{BB962C8B-B14F-4D97-AF65-F5344CB8AC3E}">
        <p14:creationId xmlns:p14="http://schemas.microsoft.com/office/powerpoint/2010/main" val="46689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403E93-4E41-FE4B-9069-CA7F6338C06E}"/>
              </a:ext>
            </a:extLst>
          </p:cNvPr>
          <p:cNvSpPr txBox="1"/>
          <p:nvPr/>
        </p:nvSpPr>
        <p:spPr>
          <a:xfrm>
            <a:off x="3554641" y="7440708"/>
            <a:ext cx="29466721" cy="1107996"/>
          </a:xfrm>
          <a:prstGeom prst="rect">
            <a:avLst/>
          </a:prstGeom>
          <a:noFill/>
        </p:spPr>
        <p:txBody>
          <a:bodyPr wrap="none" rtlCol="0">
            <a:spAutoFit/>
          </a:bodyPr>
          <a:lstStyle/>
          <a:p>
            <a:r>
              <a:rPr lang="en-US" sz="6600" dirty="0">
                <a:solidFill>
                  <a:schemeClr val="tx1">
                    <a:lumMod val="65000"/>
                    <a:lumOff val="35000"/>
                  </a:schemeClr>
                </a:solidFill>
                <a:latin typeface="Impact" panose="020B0806030902050204" pitchFamily="34" charset="0"/>
              </a:rPr>
              <a:t>The movement of </a:t>
            </a:r>
            <a:r>
              <a:rPr lang="en-US" sz="6600" dirty="0">
                <a:solidFill>
                  <a:srgbClr val="35978F"/>
                </a:solidFill>
                <a:latin typeface="Impact" panose="020B0806030902050204" pitchFamily="34" charset="0"/>
              </a:rPr>
              <a:t>carbon </a:t>
            </a:r>
            <a:r>
              <a:rPr lang="en-US" sz="6600" dirty="0">
                <a:solidFill>
                  <a:schemeClr val="tx1">
                    <a:lumMod val="65000"/>
                    <a:lumOff val="35000"/>
                  </a:schemeClr>
                </a:solidFill>
                <a:latin typeface="Impact" panose="020B0806030902050204" pitchFamily="34" charset="0"/>
              </a:rPr>
              <a:t>in streams is strongly linked to the movement of sediments </a:t>
            </a:r>
          </a:p>
        </p:txBody>
      </p:sp>
      <p:sp>
        <p:nvSpPr>
          <p:cNvPr id="7" name="TextBox 6">
            <a:extLst>
              <a:ext uri="{FF2B5EF4-FFF2-40B4-BE49-F238E27FC236}">
                <a16:creationId xmlns:a16="http://schemas.microsoft.com/office/drawing/2014/main" id="{1A5D0FD3-888C-B044-A9EE-09EB893B6662}"/>
              </a:ext>
            </a:extLst>
          </p:cNvPr>
          <p:cNvSpPr txBox="1"/>
          <p:nvPr/>
        </p:nvSpPr>
        <p:spPr>
          <a:xfrm>
            <a:off x="3554639" y="10209846"/>
            <a:ext cx="13471474" cy="2123658"/>
          </a:xfrm>
          <a:prstGeom prst="rect">
            <a:avLst/>
          </a:prstGeom>
          <a:noFill/>
        </p:spPr>
        <p:txBody>
          <a:bodyPr wrap="square" rtlCol="0">
            <a:spAutoFit/>
          </a:bodyPr>
          <a:lstStyle/>
          <a:p>
            <a:r>
              <a:rPr lang="en-US" sz="4400" dirty="0">
                <a:solidFill>
                  <a:schemeClr val="tx1">
                    <a:lumMod val="50000"/>
                    <a:lumOff val="50000"/>
                  </a:schemeClr>
                </a:solidFill>
              </a:rPr>
              <a:t>The dominant view is that </a:t>
            </a:r>
            <a:r>
              <a:rPr lang="en-US" sz="4400" b="1" dirty="0">
                <a:solidFill>
                  <a:srgbClr val="35978F"/>
                </a:solidFill>
              </a:rPr>
              <a:t>C fluxes </a:t>
            </a:r>
            <a:r>
              <a:rPr lang="en-US" sz="4400" b="1" dirty="0">
                <a:solidFill>
                  <a:schemeClr val="tx1">
                    <a:lumMod val="50000"/>
                    <a:lumOff val="50000"/>
                  </a:schemeClr>
                </a:solidFill>
              </a:rPr>
              <a:t>are controlled by erosion </a:t>
            </a:r>
            <a:r>
              <a:rPr lang="en-US" sz="4400" dirty="0">
                <a:solidFill>
                  <a:schemeClr val="tx1">
                    <a:lumMod val="50000"/>
                    <a:lumOff val="50000"/>
                  </a:schemeClr>
                </a:solidFill>
              </a:rPr>
              <a:t>and hence indirectly by other factors affecting the movement of sediments. </a:t>
            </a:r>
          </a:p>
        </p:txBody>
      </p:sp>
      <p:pic>
        <p:nvPicPr>
          <p:cNvPr id="8" name="Picture 7" descr="A picture containing text, outdoor object&#10;&#10;Description automatically generated">
            <a:extLst>
              <a:ext uri="{FF2B5EF4-FFF2-40B4-BE49-F238E27FC236}">
                <a16:creationId xmlns:a16="http://schemas.microsoft.com/office/drawing/2014/main" id="{FE125140-D7D4-7A45-90F1-DC0F9191F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176" y="14509348"/>
            <a:ext cx="10671102" cy="8084874"/>
          </a:xfrm>
          <a:prstGeom prst="rect">
            <a:avLst/>
          </a:prstGeom>
        </p:spPr>
      </p:pic>
      <p:sp>
        <p:nvSpPr>
          <p:cNvPr id="9" name="TextBox 8">
            <a:extLst>
              <a:ext uri="{FF2B5EF4-FFF2-40B4-BE49-F238E27FC236}">
                <a16:creationId xmlns:a16="http://schemas.microsoft.com/office/drawing/2014/main" id="{6BC8C413-57E8-184D-BE47-73431ACA07BF}"/>
              </a:ext>
            </a:extLst>
          </p:cNvPr>
          <p:cNvSpPr txBox="1"/>
          <p:nvPr/>
        </p:nvSpPr>
        <p:spPr>
          <a:xfrm>
            <a:off x="14052783" y="17803638"/>
            <a:ext cx="2821606" cy="1446550"/>
          </a:xfrm>
          <a:prstGeom prst="rect">
            <a:avLst/>
          </a:prstGeom>
          <a:noFill/>
        </p:spPr>
        <p:txBody>
          <a:bodyPr wrap="none" rtlCol="0">
            <a:spAutoFit/>
          </a:bodyPr>
          <a:lstStyle/>
          <a:p>
            <a:r>
              <a:rPr lang="en-US" sz="4400" dirty="0">
                <a:solidFill>
                  <a:schemeClr val="tx1">
                    <a:lumMod val="65000"/>
                    <a:lumOff val="35000"/>
                  </a:schemeClr>
                </a:solidFill>
                <a:latin typeface="Impact" panose="020B0806030902050204" pitchFamily="34" charset="0"/>
              </a:rPr>
              <a:t>Underlying </a:t>
            </a:r>
          </a:p>
          <a:p>
            <a:r>
              <a:rPr lang="en-US" sz="4400" dirty="0">
                <a:solidFill>
                  <a:schemeClr val="tx1">
                    <a:lumMod val="65000"/>
                    <a:lumOff val="35000"/>
                  </a:schemeClr>
                </a:solidFill>
                <a:latin typeface="Impact" panose="020B0806030902050204" pitchFamily="34" charset="0"/>
              </a:rPr>
              <a:t>geology</a:t>
            </a:r>
            <a:endParaRPr lang="en-US" sz="4400" baseline="30000" dirty="0">
              <a:solidFill>
                <a:schemeClr val="tx1">
                  <a:lumMod val="65000"/>
                  <a:lumOff val="35000"/>
                </a:schemeClr>
              </a:solidFill>
              <a:latin typeface="Impact" panose="020B0806030902050204" pitchFamily="34" charset="0"/>
            </a:endParaRPr>
          </a:p>
        </p:txBody>
      </p:sp>
      <p:sp>
        <p:nvSpPr>
          <p:cNvPr id="10" name="TextBox 9">
            <a:extLst>
              <a:ext uri="{FF2B5EF4-FFF2-40B4-BE49-F238E27FC236}">
                <a16:creationId xmlns:a16="http://schemas.microsoft.com/office/drawing/2014/main" id="{5346389D-58AC-7844-BDA6-9C30A852832D}"/>
              </a:ext>
            </a:extLst>
          </p:cNvPr>
          <p:cNvSpPr txBox="1"/>
          <p:nvPr/>
        </p:nvSpPr>
        <p:spPr>
          <a:xfrm>
            <a:off x="11111882" y="21932504"/>
            <a:ext cx="2336537"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Slope </a:t>
            </a:r>
          </a:p>
          <a:p>
            <a:r>
              <a:rPr lang="en-US" sz="4000" dirty="0">
                <a:solidFill>
                  <a:schemeClr val="tx1">
                    <a:lumMod val="65000"/>
                    <a:lumOff val="35000"/>
                  </a:schemeClr>
                </a:solidFill>
                <a:latin typeface="Impact" panose="020B0806030902050204" pitchFamily="34" charset="0"/>
              </a:rPr>
              <a:t>variability</a:t>
            </a:r>
            <a:endParaRPr lang="en-US" sz="4000" baseline="30000" dirty="0">
              <a:solidFill>
                <a:schemeClr val="tx1">
                  <a:lumMod val="65000"/>
                  <a:lumOff val="35000"/>
                </a:schemeClr>
              </a:solidFill>
              <a:latin typeface="Impact" panose="020B0806030902050204" pitchFamily="34" charset="0"/>
            </a:endParaRPr>
          </a:p>
        </p:txBody>
      </p:sp>
      <p:sp>
        <p:nvSpPr>
          <p:cNvPr id="11" name="TextBox 10">
            <a:extLst>
              <a:ext uri="{FF2B5EF4-FFF2-40B4-BE49-F238E27FC236}">
                <a16:creationId xmlns:a16="http://schemas.microsoft.com/office/drawing/2014/main" id="{F7FFE8E2-7841-2B49-997A-B13E4B8AF99D}"/>
              </a:ext>
            </a:extLst>
          </p:cNvPr>
          <p:cNvSpPr txBox="1"/>
          <p:nvPr/>
        </p:nvSpPr>
        <p:spPr>
          <a:xfrm>
            <a:off x="3333243" y="18807429"/>
            <a:ext cx="2106346"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Land-use</a:t>
            </a:r>
          </a:p>
          <a:p>
            <a:r>
              <a:rPr lang="en-US" sz="4000" dirty="0">
                <a:solidFill>
                  <a:schemeClr val="tx1">
                    <a:lumMod val="65000"/>
                    <a:lumOff val="35000"/>
                  </a:schemeClr>
                </a:solidFill>
                <a:latin typeface="Impact" panose="020B0806030902050204" pitchFamily="34" charset="0"/>
              </a:rPr>
              <a:t>History</a:t>
            </a:r>
            <a:endParaRPr lang="en-US" sz="4000" baseline="30000" dirty="0">
              <a:solidFill>
                <a:schemeClr val="tx1">
                  <a:lumMod val="65000"/>
                  <a:lumOff val="35000"/>
                </a:schemeClr>
              </a:solidFill>
              <a:latin typeface="Impact" panose="020B0806030902050204" pitchFamily="34" charset="0"/>
            </a:endParaRPr>
          </a:p>
        </p:txBody>
      </p:sp>
      <p:sp>
        <p:nvSpPr>
          <p:cNvPr id="12" name="TextBox 11">
            <a:extLst>
              <a:ext uri="{FF2B5EF4-FFF2-40B4-BE49-F238E27FC236}">
                <a16:creationId xmlns:a16="http://schemas.microsoft.com/office/drawing/2014/main" id="{2A07D167-596B-5C43-B3C5-11D0CEDDAF99}"/>
              </a:ext>
            </a:extLst>
          </p:cNvPr>
          <p:cNvSpPr txBox="1"/>
          <p:nvPr/>
        </p:nvSpPr>
        <p:spPr>
          <a:xfrm>
            <a:off x="6201589" y="13274758"/>
            <a:ext cx="3749012" cy="1569660"/>
          </a:xfrm>
          <a:prstGeom prst="rect">
            <a:avLst/>
          </a:prstGeom>
          <a:noFill/>
        </p:spPr>
        <p:txBody>
          <a:bodyPr wrap="square" rtlCol="0">
            <a:spAutoFit/>
          </a:bodyPr>
          <a:lstStyle/>
          <a:p>
            <a:r>
              <a:rPr lang="en-US" sz="4800" dirty="0">
                <a:solidFill>
                  <a:schemeClr val="tx1">
                    <a:lumMod val="65000"/>
                    <a:lumOff val="35000"/>
                  </a:schemeClr>
                </a:solidFill>
                <a:latin typeface="Impact" panose="020B0806030902050204" pitchFamily="34" charset="0"/>
              </a:rPr>
              <a:t>Sediment</a:t>
            </a:r>
          </a:p>
          <a:p>
            <a:r>
              <a:rPr lang="en-US" sz="4800" dirty="0">
                <a:solidFill>
                  <a:schemeClr val="tx1">
                    <a:lumMod val="65000"/>
                    <a:lumOff val="35000"/>
                  </a:schemeClr>
                </a:solidFill>
                <a:latin typeface="Impact" panose="020B0806030902050204" pitchFamily="34" charset="0"/>
              </a:rPr>
              <a:t>fluxes</a:t>
            </a:r>
          </a:p>
        </p:txBody>
      </p:sp>
      <p:sp>
        <p:nvSpPr>
          <p:cNvPr id="13" name="TextBox 12">
            <a:extLst>
              <a:ext uri="{FF2B5EF4-FFF2-40B4-BE49-F238E27FC236}">
                <a16:creationId xmlns:a16="http://schemas.microsoft.com/office/drawing/2014/main" id="{D6912E6C-05E0-5E4C-8584-4C4ADCAD9D0D}"/>
              </a:ext>
            </a:extLst>
          </p:cNvPr>
          <p:cNvSpPr txBox="1"/>
          <p:nvPr/>
        </p:nvSpPr>
        <p:spPr>
          <a:xfrm>
            <a:off x="10862843" y="13274758"/>
            <a:ext cx="3749012" cy="1569660"/>
          </a:xfrm>
          <a:prstGeom prst="rect">
            <a:avLst/>
          </a:prstGeom>
          <a:noFill/>
        </p:spPr>
        <p:txBody>
          <a:bodyPr wrap="square" rtlCol="0">
            <a:spAutoFit/>
          </a:bodyPr>
          <a:lstStyle/>
          <a:p>
            <a:r>
              <a:rPr lang="en-US" sz="4800" dirty="0">
                <a:solidFill>
                  <a:srgbClr val="35978F"/>
                </a:solidFill>
                <a:latin typeface="Impact" panose="020B0806030902050204" pitchFamily="34" charset="0"/>
              </a:rPr>
              <a:t>Carbon</a:t>
            </a:r>
          </a:p>
          <a:p>
            <a:r>
              <a:rPr lang="en-US" sz="4800" dirty="0">
                <a:solidFill>
                  <a:srgbClr val="35978F"/>
                </a:solidFill>
                <a:latin typeface="Impact" panose="020B0806030902050204" pitchFamily="34" charset="0"/>
              </a:rPr>
              <a:t>fluxes</a:t>
            </a:r>
          </a:p>
        </p:txBody>
      </p:sp>
      <p:sp>
        <p:nvSpPr>
          <p:cNvPr id="3" name="Left-Right Arrow 2">
            <a:extLst>
              <a:ext uri="{FF2B5EF4-FFF2-40B4-BE49-F238E27FC236}">
                <a16:creationId xmlns:a16="http://schemas.microsoft.com/office/drawing/2014/main" id="{02687E21-3966-5B44-9535-FF89FD8CD464}"/>
              </a:ext>
            </a:extLst>
          </p:cNvPr>
          <p:cNvSpPr/>
          <p:nvPr/>
        </p:nvSpPr>
        <p:spPr>
          <a:xfrm>
            <a:off x="8748228" y="13395768"/>
            <a:ext cx="2000317" cy="1323439"/>
          </a:xfrm>
          <a:prstGeom prst="leftRightArrow">
            <a:avLst/>
          </a:prstGeom>
          <a:gradFill flip="none" rotWithShape="1">
            <a:gsLst>
              <a:gs pos="0">
                <a:srgbClr val="35978F"/>
              </a:gs>
              <a:gs pos="50000">
                <a:srgbClr val="FFFFFF"/>
              </a:gs>
              <a:gs pos="100000">
                <a:srgbClr val="42424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83CC5E-7E52-3A4B-A1E7-458622CF8D08}"/>
              </a:ext>
            </a:extLst>
          </p:cNvPr>
          <p:cNvSpPr txBox="1"/>
          <p:nvPr/>
        </p:nvSpPr>
        <p:spPr>
          <a:xfrm>
            <a:off x="18690363" y="21147674"/>
            <a:ext cx="12367758" cy="3477875"/>
          </a:xfrm>
          <a:prstGeom prst="rect">
            <a:avLst/>
          </a:prstGeom>
          <a:noFill/>
        </p:spPr>
        <p:txBody>
          <a:bodyPr wrap="square" rtlCol="0">
            <a:spAutoFit/>
          </a:bodyPr>
          <a:lstStyle/>
          <a:p>
            <a:r>
              <a:rPr lang="en-US" sz="4400" dirty="0">
                <a:solidFill>
                  <a:schemeClr val="tx1">
                    <a:lumMod val="50000"/>
                    <a:lumOff val="50000"/>
                  </a:schemeClr>
                </a:solidFill>
              </a:rPr>
              <a:t>The </a:t>
            </a:r>
            <a:r>
              <a:rPr lang="en-US" sz="4400" b="1" dirty="0">
                <a:solidFill>
                  <a:schemeClr val="tx1">
                    <a:lumMod val="50000"/>
                    <a:lumOff val="50000"/>
                  </a:schemeClr>
                </a:solidFill>
              </a:rPr>
              <a:t>dilution “model”</a:t>
            </a:r>
            <a:r>
              <a:rPr lang="en-US" sz="4400" b="1" baseline="30000" dirty="0">
                <a:solidFill>
                  <a:schemeClr val="tx1">
                    <a:lumMod val="50000"/>
                    <a:lumOff val="50000"/>
                  </a:schemeClr>
                </a:solidFill>
              </a:rPr>
              <a:t>4</a:t>
            </a:r>
            <a:r>
              <a:rPr lang="en-US" sz="4400" b="1" dirty="0">
                <a:solidFill>
                  <a:schemeClr val="tx1">
                    <a:lumMod val="50000"/>
                    <a:lumOff val="50000"/>
                  </a:schemeClr>
                </a:solidFill>
              </a:rPr>
              <a:t> </a:t>
            </a:r>
            <a:r>
              <a:rPr lang="en-US" sz="4400" dirty="0">
                <a:solidFill>
                  <a:schemeClr val="tx1">
                    <a:lumMod val="50000"/>
                    <a:lumOff val="50000"/>
                  </a:schemeClr>
                </a:solidFill>
              </a:rPr>
              <a:t>originally based on a sample of 19 large rivers was formulated with an interesting caveat:  “</a:t>
            </a:r>
            <a:r>
              <a:rPr lang="en-US" sz="4400" i="1" u="sng" dirty="0">
                <a:solidFill>
                  <a:schemeClr val="tx1">
                    <a:lumMod val="50000"/>
                    <a:lumOff val="50000"/>
                  </a:schemeClr>
                </a:solidFill>
              </a:rPr>
              <a:t>In spite of the large scatter, one can see that the POC% in the suspended solids generally decreases with increasing TSS concentrations</a:t>
            </a:r>
            <a:r>
              <a:rPr lang="en-US" sz="4400" dirty="0">
                <a:solidFill>
                  <a:schemeClr val="tx1">
                    <a:lumMod val="50000"/>
                    <a:lumOff val="50000"/>
                  </a:schemeClr>
                </a:solidFill>
              </a:rPr>
              <a:t>.” </a:t>
            </a:r>
          </a:p>
        </p:txBody>
      </p:sp>
      <p:pic>
        <p:nvPicPr>
          <p:cNvPr id="18" name="Picture 17">
            <a:extLst>
              <a:ext uri="{FF2B5EF4-FFF2-40B4-BE49-F238E27FC236}">
                <a16:creationId xmlns:a16="http://schemas.microsoft.com/office/drawing/2014/main" id="{235F969C-8C4E-774C-9D9D-0EDC993DDAD8}"/>
              </a:ext>
            </a:extLst>
          </p:cNvPr>
          <p:cNvPicPr>
            <a:picLocks noChangeAspect="1"/>
          </p:cNvPicPr>
          <p:nvPr/>
        </p:nvPicPr>
        <p:blipFill rotWithShape="1">
          <a:blip r:embed="rId3">
            <a:duotone>
              <a:prstClr val="black"/>
              <a:schemeClr val="bg1">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rcRect l="5992"/>
          <a:stretch/>
        </p:blipFill>
        <p:spPr>
          <a:xfrm>
            <a:off x="18872082" y="10452763"/>
            <a:ext cx="11270763" cy="10261940"/>
          </a:xfrm>
          <a:prstGeom prst="rect">
            <a:avLst/>
          </a:prstGeom>
          <a:ln>
            <a:noFill/>
          </a:ln>
          <a:effectLst/>
        </p:spPr>
      </p:pic>
      <p:cxnSp>
        <p:nvCxnSpPr>
          <p:cNvPr id="20" name="Straight Connector 19">
            <a:extLst>
              <a:ext uri="{FF2B5EF4-FFF2-40B4-BE49-F238E27FC236}">
                <a16:creationId xmlns:a16="http://schemas.microsoft.com/office/drawing/2014/main" id="{C89BBCA5-AFF7-1740-A54D-F07C639EBBF6}"/>
              </a:ext>
            </a:extLst>
          </p:cNvPr>
          <p:cNvCxnSpPr>
            <a:cxnSpLocks/>
          </p:cNvCxnSpPr>
          <p:nvPr/>
        </p:nvCxnSpPr>
        <p:spPr>
          <a:xfrm>
            <a:off x="24525728" y="10788485"/>
            <a:ext cx="0" cy="8461705"/>
          </a:xfrm>
          <a:prstGeom prst="line">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841616F-05B9-5D4F-A0A5-759FC688B461}"/>
              </a:ext>
            </a:extLst>
          </p:cNvPr>
          <p:cNvSpPr txBox="1"/>
          <p:nvPr/>
        </p:nvSpPr>
        <p:spPr>
          <a:xfrm>
            <a:off x="24843031" y="11161821"/>
            <a:ext cx="3726484" cy="1446550"/>
          </a:xfrm>
          <a:prstGeom prst="rect">
            <a:avLst/>
          </a:prstGeom>
          <a:noFill/>
        </p:spPr>
        <p:txBody>
          <a:bodyPr wrap="square" rtlCol="0">
            <a:spAutoFit/>
          </a:bodyPr>
          <a:lstStyle/>
          <a:p>
            <a:r>
              <a:rPr lang="en-US" sz="4400" b="1" dirty="0">
                <a:solidFill>
                  <a:schemeClr val="tx1">
                    <a:lumMod val="75000"/>
                    <a:lumOff val="25000"/>
                  </a:schemeClr>
                </a:solidFill>
              </a:rPr>
              <a:t>Less scatter </a:t>
            </a:r>
            <a:r>
              <a:rPr lang="en-US" sz="4400" dirty="0">
                <a:solidFill>
                  <a:schemeClr val="tx1">
                    <a:lumMod val="75000"/>
                    <a:lumOff val="25000"/>
                  </a:schemeClr>
                </a:solidFill>
              </a:rPr>
              <a:t>for </a:t>
            </a:r>
            <a:r>
              <a:rPr lang="en-US" sz="4400" b="1" dirty="0">
                <a:solidFill>
                  <a:schemeClr val="tx1">
                    <a:lumMod val="75000"/>
                    <a:lumOff val="25000"/>
                  </a:schemeClr>
                </a:solidFill>
              </a:rPr>
              <a:t>TSS&lt;100 mg/l</a:t>
            </a:r>
          </a:p>
        </p:txBody>
      </p:sp>
      <p:sp>
        <p:nvSpPr>
          <p:cNvPr id="2" name="Down Arrow 1">
            <a:extLst>
              <a:ext uri="{FF2B5EF4-FFF2-40B4-BE49-F238E27FC236}">
                <a16:creationId xmlns:a16="http://schemas.microsoft.com/office/drawing/2014/main" id="{FB1664FA-F530-2749-B650-2B8844E65283}"/>
              </a:ext>
            </a:extLst>
          </p:cNvPr>
          <p:cNvSpPr/>
          <p:nvPr/>
        </p:nvSpPr>
        <p:spPr>
          <a:xfrm>
            <a:off x="25691346" y="13524750"/>
            <a:ext cx="1360703" cy="1940539"/>
          </a:xfrm>
          <a:prstGeom prst="downArrow">
            <a:avLst/>
          </a:prstGeom>
          <a:solidFill>
            <a:srgbClr val="373535">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967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D3B00B-BEE1-4C45-AE08-9E70BC7FA35D}"/>
              </a:ext>
            </a:extLst>
          </p:cNvPr>
          <p:cNvSpPr txBox="1"/>
          <p:nvPr/>
        </p:nvSpPr>
        <p:spPr>
          <a:xfrm>
            <a:off x="5390313" y="11243558"/>
            <a:ext cx="13162661" cy="13018949"/>
          </a:xfrm>
          <a:prstGeom prst="rect">
            <a:avLst/>
          </a:prstGeom>
          <a:noFill/>
        </p:spPr>
        <p:txBody>
          <a:bodyPr wrap="square" rtlCol="0">
            <a:spAutoFit/>
          </a:bodyPr>
          <a:lstStyle/>
          <a:p>
            <a:r>
              <a:rPr lang="en-US" sz="12000" dirty="0">
                <a:solidFill>
                  <a:schemeClr val="tx1">
                    <a:lumMod val="65000"/>
                    <a:lumOff val="35000"/>
                  </a:schemeClr>
                </a:solidFill>
                <a:latin typeface="Impact" panose="020B0806030902050204" pitchFamily="34" charset="0"/>
              </a:rPr>
              <a:t>What controls the </a:t>
            </a:r>
            <a:r>
              <a:rPr lang="en-US" sz="12000" dirty="0">
                <a:solidFill>
                  <a:srgbClr val="009193"/>
                </a:solidFill>
                <a:latin typeface="Impact" panose="020B0806030902050204" pitchFamily="34" charset="0"/>
              </a:rPr>
              <a:t>organic</a:t>
            </a:r>
            <a:r>
              <a:rPr lang="en-US" sz="12000" dirty="0">
                <a:solidFill>
                  <a:schemeClr val="tx1">
                    <a:lumMod val="65000"/>
                    <a:lumOff val="35000"/>
                  </a:schemeClr>
                </a:solidFill>
                <a:latin typeface="Impact" panose="020B0806030902050204" pitchFamily="34" charset="0"/>
              </a:rPr>
              <a:t> </a:t>
            </a:r>
            <a:r>
              <a:rPr lang="en-US" sz="12000" dirty="0">
                <a:solidFill>
                  <a:srgbClr val="35978F"/>
                </a:solidFill>
                <a:latin typeface="Impact" panose="020B0806030902050204" pitchFamily="34" charset="0"/>
              </a:rPr>
              <a:t>carbon content (%OC) </a:t>
            </a:r>
            <a:r>
              <a:rPr lang="en-US" sz="12000" dirty="0">
                <a:solidFill>
                  <a:schemeClr val="tx1">
                    <a:lumMod val="65000"/>
                    <a:lumOff val="35000"/>
                  </a:schemeClr>
                </a:solidFill>
                <a:latin typeface="Impact" panose="020B0806030902050204" pitchFamily="34" charset="0"/>
              </a:rPr>
              <a:t>in sediments exported from headwater streams in the Oregon Cascades?</a:t>
            </a:r>
          </a:p>
        </p:txBody>
      </p:sp>
      <p:pic>
        <p:nvPicPr>
          <p:cNvPr id="5" name="Picture 4" descr="Shape&#10;&#10;Description automatically generated with medium confidence">
            <a:extLst>
              <a:ext uri="{FF2B5EF4-FFF2-40B4-BE49-F238E27FC236}">
                <a16:creationId xmlns:a16="http://schemas.microsoft.com/office/drawing/2014/main" id="{E543EC6F-DE32-804B-9E06-FB168B141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8067" y="12062336"/>
            <a:ext cx="10088849" cy="10237652"/>
          </a:xfrm>
          <a:prstGeom prst="rect">
            <a:avLst/>
          </a:prstGeom>
        </p:spPr>
      </p:pic>
      <p:sp>
        <p:nvSpPr>
          <p:cNvPr id="6" name="TextBox 5">
            <a:extLst>
              <a:ext uri="{FF2B5EF4-FFF2-40B4-BE49-F238E27FC236}">
                <a16:creationId xmlns:a16="http://schemas.microsoft.com/office/drawing/2014/main" id="{92940BD0-F251-AD4A-9BD2-AEB175E89686}"/>
              </a:ext>
            </a:extLst>
          </p:cNvPr>
          <p:cNvSpPr txBox="1"/>
          <p:nvPr/>
        </p:nvSpPr>
        <p:spPr>
          <a:xfrm rot="16200000">
            <a:off x="17392796" y="16303999"/>
            <a:ext cx="5425396" cy="1754326"/>
          </a:xfrm>
          <a:prstGeom prst="rect">
            <a:avLst/>
          </a:prstGeom>
          <a:noFill/>
        </p:spPr>
        <p:txBody>
          <a:bodyPr wrap="none" rtlCol="0">
            <a:spAutoFit/>
          </a:bodyPr>
          <a:lstStyle/>
          <a:p>
            <a:pPr algn="ctr"/>
            <a:r>
              <a:rPr lang="en-US" sz="5400" dirty="0">
                <a:solidFill>
                  <a:schemeClr val="tx1">
                    <a:lumMod val="75000"/>
                    <a:lumOff val="25000"/>
                  </a:schemeClr>
                </a:solidFill>
              </a:rPr>
              <a:t>%OC- Total Carbon</a:t>
            </a:r>
          </a:p>
          <a:p>
            <a:pPr algn="ctr"/>
            <a:r>
              <a:rPr lang="en-US" sz="5400" dirty="0">
                <a:solidFill>
                  <a:schemeClr val="tx1">
                    <a:lumMod val="75000"/>
                    <a:lumOff val="25000"/>
                  </a:schemeClr>
                </a:solidFill>
              </a:rPr>
              <a:t> in sediments</a:t>
            </a:r>
          </a:p>
        </p:txBody>
      </p:sp>
      <p:sp>
        <p:nvSpPr>
          <p:cNvPr id="7" name="TextBox 6">
            <a:extLst>
              <a:ext uri="{FF2B5EF4-FFF2-40B4-BE49-F238E27FC236}">
                <a16:creationId xmlns:a16="http://schemas.microsoft.com/office/drawing/2014/main" id="{B84B27D9-6727-534C-8B54-6069082DFD89}"/>
              </a:ext>
            </a:extLst>
          </p:cNvPr>
          <p:cNvSpPr txBox="1"/>
          <p:nvPr/>
        </p:nvSpPr>
        <p:spPr>
          <a:xfrm>
            <a:off x="22265085" y="22299988"/>
            <a:ext cx="7131877" cy="1754326"/>
          </a:xfrm>
          <a:prstGeom prst="rect">
            <a:avLst/>
          </a:prstGeom>
          <a:noFill/>
        </p:spPr>
        <p:txBody>
          <a:bodyPr wrap="square" rtlCol="0">
            <a:spAutoFit/>
          </a:bodyPr>
          <a:lstStyle/>
          <a:p>
            <a:pPr algn="ctr"/>
            <a:r>
              <a:rPr lang="en-US" sz="5400" dirty="0">
                <a:solidFill>
                  <a:schemeClr val="tx1">
                    <a:lumMod val="75000"/>
                    <a:lumOff val="25000"/>
                  </a:schemeClr>
                </a:solidFill>
              </a:rPr>
              <a:t>Total Suspended Solids</a:t>
            </a:r>
          </a:p>
          <a:p>
            <a:pPr algn="ctr"/>
            <a:r>
              <a:rPr lang="en-US" sz="5400" dirty="0">
                <a:solidFill>
                  <a:schemeClr val="tx1">
                    <a:lumMod val="75000"/>
                    <a:lumOff val="25000"/>
                  </a:schemeClr>
                </a:solidFill>
              </a:rPr>
              <a:t> (TSS) [mg/l]</a:t>
            </a:r>
          </a:p>
        </p:txBody>
      </p:sp>
      <p:sp>
        <p:nvSpPr>
          <p:cNvPr id="8" name="Left-Right Arrow 7">
            <a:extLst>
              <a:ext uri="{FF2B5EF4-FFF2-40B4-BE49-F238E27FC236}">
                <a16:creationId xmlns:a16="http://schemas.microsoft.com/office/drawing/2014/main" id="{8312019B-12B5-644B-B542-E8814EE0874D}"/>
              </a:ext>
            </a:extLst>
          </p:cNvPr>
          <p:cNvSpPr/>
          <p:nvPr/>
        </p:nvSpPr>
        <p:spPr>
          <a:xfrm rot="5400000">
            <a:off x="20507430" y="17287769"/>
            <a:ext cx="4468461" cy="1693723"/>
          </a:xfrm>
          <a:prstGeom prst="leftRightArrow">
            <a:avLst/>
          </a:prstGeom>
          <a:solidFill>
            <a:srgbClr val="009193">
              <a:alpha val="65098"/>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77E977-2879-2145-9038-B8CA94C0784A}"/>
              </a:ext>
            </a:extLst>
          </p:cNvPr>
          <p:cNvSpPr txBox="1"/>
          <p:nvPr/>
        </p:nvSpPr>
        <p:spPr>
          <a:xfrm>
            <a:off x="5390310" y="8612959"/>
            <a:ext cx="26211328" cy="1446550"/>
          </a:xfrm>
          <a:prstGeom prst="rect">
            <a:avLst/>
          </a:prstGeom>
          <a:noFill/>
        </p:spPr>
        <p:txBody>
          <a:bodyPr wrap="square" rtlCol="0">
            <a:spAutoFit/>
          </a:bodyPr>
          <a:lstStyle/>
          <a:p>
            <a:r>
              <a:rPr lang="en-US" sz="4400" dirty="0">
                <a:solidFill>
                  <a:schemeClr val="tx1">
                    <a:lumMod val="50000"/>
                    <a:lumOff val="50000"/>
                  </a:schemeClr>
                </a:solidFill>
              </a:rPr>
              <a:t>In headwater catchments in the Oregon Cascades: 1) TSS is rarely &gt; 100 mg/l  2) organic debris are both vertically and laterally added to the channel , and 3) the streams lack the power to mobilize all particulate inputs:</a:t>
            </a:r>
          </a:p>
        </p:txBody>
      </p:sp>
      <p:sp>
        <p:nvSpPr>
          <p:cNvPr id="9" name="TextBox 8">
            <a:extLst>
              <a:ext uri="{FF2B5EF4-FFF2-40B4-BE49-F238E27FC236}">
                <a16:creationId xmlns:a16="http://schemas.microsoft.com/office/drawing/2014/main" id="{879960A6-0A04-3440-91FF-37A8E3BD85DE}"/>
              </a:ext>
            </a:extLst>
          </p:cNvPr>
          <p:cNvSpPr txBox="1"/>
          <p:nvPr/>
        </p:nvSpPr>
        <p:spPr>
          <a:xfrm>
            <a:off x="22376488" y="12909517"/>
            <a:ext cx="869309" cy="1938992"/>
          </a:xfrm>
          <a:prstGeom prst="rect">
            <a:avLst/>
          </a:prstGeom>
          <a:noFill/>
        </p:spPr>
        <p:txBody>
          <a:bodyPr wrap="square" rtlCol="0">
            <a:spAutoFit/>
          </a:bodyPr>
          <a:lstStyle/>
          <a:p>
            <a:r>
              <a:rPr lang="en-US" sz="12000" dirty="0">
                <a:solidFill>
                  <a:srgbClr val="009193"/>
                </a:solidFill>
                <a:latin typeface="Impact" panose="020B0806030902050204" pitchFamily="34" charset="0"/>
              </a:rPr>
              <a:t>?</a:t>
            </a:r>
          </a:p>
        </p:txBody>
      </p:sp>
    </p:spTree>
    <p:extLst>
      <p:ext uri="{BB962C8B-B14F-4D97-AF65-F5344CB8AC3E}">
        <p14:creationId xmlns:p14="http://schemas.microsoft.com/office/powerpoint/2010/main" val="701906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202B1F6-90A8-A34B-8FD3-35EF42E0D42C}"/>
              </a:ext>
            </a:extLst>
          </p:cNvPr>
          <p:cNvGrpSpPr/>
          <p:nvPr/>
        </p:nvGrpSpPr>
        <p:grpSpPr>
          <a:xfrm>
            <a:off x="3178370" y="9623101"/>
            <a:ext cx="14295907" cy="11645599"/>
            <a:chOff x="877287" y="4534269"/>
            <a:chExt cx="14295907" cy="11645599"/>
          </a:xfrm>
        </p:grpSpPr>
        <p:sp>
          <p:nvSpPr>
            <p:cNvPr id="11" name="Rectangle 10">
              <a:extLst>
                <a:ext uri="{FF2B5EF4-FFF2-40B4-BE49-F238E27FC236}">
                  <a16:creationId xmlns:a16="http://schemas.microsoft.com/office/drawing/2014/main" id="{0CDDD5E4-DEC7-E045-90FD-46756FF1BC41}"/>
                </a:ext>
              </a:extLst>
            </p:cNvPr>
            <p:cNvSpPr/>
            <p:nvPr/>
          </p:nvSpPr>
          <p:spPr>
            <a:xfrm>
              <a:off x="877287" y="4534269"/>
              <a:ext cx="14295907" cy="11645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58372AB-4FE9-41BD-9DC2-034598F4F2D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12665" y="4838734"/>
              <a:ext cx="14260529" cy="11075436"/>
            </a:xfrm>
            <a:prstGeom prst="rect">
              <a:avLst/>
            </a:prstGeom>
          </p:spPr>
        </p:pic>
      </p:grpSp>
      <p:sp>
        <p:nvSpPr>
          <p:cNvPr id="5" name="Rectangle: Rounded Corners 4">
            <a:extLst>
              <a:ext uri="{FF2B5EF4-FFF2-40B4-BE49-F238E27FC236}">
                <a16:creationId xmlns:a16="http://schemas.microsoft.com/office/drawing/2014/main" id="{906E3CB6-8F8A-49D3-8256-3F6CF13CC4CF}"/>
              </a:ext>
            </a:extLst>
          </p:cNvPr>
          <p:cNvSpPr/>
          <p:nvPr/>
        </p:nvSpPr>
        <p:spPr>
          <a:xfrm>
            <a:off x="4151006" y="17320339"/>
            <a:ext cx="1298448" cy="438912"/>
          </a:xfrm>
          <a:prstGeom prst="roundRect">
            <a:avLst>
              <a:gd name="adj" fmla="val 50000"/>
            </a:avLst>
          </a:prstGeom>
          <a:noFill/>
          <a:ln w="762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 name="Rectangle: Rounded Corners 5">
            <a:extLst>
              <a:ext uri="{FF2B5EF4-FFF2-40B4-BE49-F238E27FC236}">
                <a16:creationId xmlns:a16="http://schemas.microsoft.com/office/drawing/2014/main" id="{91B2D011-C1B9-48E0-906D-58F80A03AC84}"/>
              </a:ext>
            </a:extLst>
          </p:cNvPr>
          <p:cNvSpPr/>
          <p:nvPr/>
        </p:nvSpPr>
        <p:spPr>
          <a:xfrm>
            <a:off x="4466474" y="19900471"/>
            <a:ext cx="1298448" cy="438912"/>
          </a:xfrm>
          <a:prstGeom prst="roundRect">
            <a:avLst>
              <a:gd name="adj" fmla="val 50000"/>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7" name="Picture 6">
            <a:extLst>
              <a:ext uri="{FF2B5EF4-FFF2-40B4-BE49-F238E27FC236}">
                <a16:creationId xmlns:a16="http://schemas.microsoft.com/office/drawing/2014/main" id="{F50F6710-53AB-408D-A324-1278B8DEB9D4}"/>
              </a:ext>
            </a:extLst>
          </p:cNvPr>
          <p:cNvPicPr>
            <a:picLocks noChangeAspect="1"/>
          </p:cNvPicPr>
          <p:nvPr/>
        </p:nvPicPr>
        <p:blipFill rotWithShape="1">
          <a:blip r:embed="rId5"/>
          <a:srcRect l="24861" t="15600" r="28972" b="12799"/>
          <a:stretch/>
        </p:blipFill>
        <p:spPr>
          <a:xfrm>
            <a:off x="13220331" y="21268699"/>
            <a:ext cx="3739779" cy="3412298"/>
          </a:xfrm>
          <a:prstGeom prst="rect">
            <a:avLst/>
          </a:prstGeom>
        </p:spPr>
      </p:pic>
      <p:sp>
        <p:nvSpPr>
          <p:cNvPr id="2" name="TextBox 1">
            <a:extLst>
              <a:ext uri="{FF2B5EF4-FFF2-40B4-BE49-F238E27FC236}">
                <a16:creationId xmlns:a16="http://schemas.microsoft.com/office/drawing/2014/main" id="{720A6D52-FDCD-44EA-AD76-40E85ECAA6DA}"/>
              </a:ext>
            </a:extLst>
          </p:cNvPr>
          <p:cNvSpPr txBox="1"/>
          <p:nvPr/>
        </p:nvSpPr>
        <p:spPr>
          <a:xfrm>
            <a:off x="13220331" y="24680999"/>
            <a:ext cx="3492879" cy="954107"/>
          </a:xfrm>
          <a:prstGeom prst="rect">
            <a:avLst/>
          </a:prstGeom>
          <a:noFill/>
        </p:spPr>
        <p:txBody>
          <a:bodyPr wrap="none" rtlCol="0">
            <a:spAutoFit/>
          </a:bodyPr>
          <a:lstStyle/>
          <a:p>
            <a:r>
              <a:rPr lang="en-US" sz="2800" dirty="0">
                <a:solidFill>
                  <a:schemeClr val="tx1">
                    <a:lumMod val="75000"/>
                    <a:lumOff val="25000"/>
                  </a:schemeClr>
                </a:solidFill>
              </a:rPr>
              <a:t>Source: Bywater-Reyes</a:t>
            </a:r>
          </a:p>
          <a:p>
            <a:r>
              <a:rPr lang="en-US" sz="2800" dirty="0">
                <a:solidFill>
                  <a:schemeClr val="tx1">
                    <a:lumMod val="75000"/>
                    <a:lumOff val="25000"/>
                  </a:schemeClr>
                </a:solidFill>
              </a:rPr>
              <a:t>et. al., 2018</a:t>
            </a:r>
          </a:p>
        </p:txBody>
      </p:sp>
      <p:pic>
        <p:nvPicPr>
          <p:cNvPr id="8" name="Picture 2" descr="https://andrewsforest.oregonstate.edu/sites/default/files/lter/images/hja/cd_abh/abh_021.jpg">
            <a:extLst>
              <a:ext uri="{FF2B5EF4-FFF2-40B4-BE49-F238E27FC236}">
                <a16:creationId xmlns:a16="http://schemas.microsoft.com/office/drawing/2014/main" id="{D938CF3C-D5D0-5C49-B4C7-D9ED637460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927" t="8977" r="30058" b="36806"/>
          <a:stretch/>
        </p:blipFill>
        <p:spPr bwMode="auto">
          <a:xfrm>
            <a:off x="26792663" y="12177152"/>
            <a:ext cx="6569593" cy="6575900"/>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descr="https://andrewsforest.oregonstate.edu/sites/default/files/lter/images/hja/cd_abh/abh_001.jpg">
            <a:extLst>
              <a:ext uri="{FF2B5EF4-FFF2-40B4-BE49-F238E27FC236}">
                <a16:creationId xmlns:a16="http://schemas.microsoft.com/office/drawing/2014/main" id="{4211A649-9BA1-C243-BC68-3D1BA98C83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082" r="622" b="13400"/>
          <a:stretch/>
        </p:blipFill>
        <p:spPr bwMode="auto">
          <a:xfrm>
            <a:off x="18663497" y="12177152"/>
            <a:ext cx="6576750" cy="6575900"/>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707CC19-3577-0443-BBE1-E61A8B4FF3D4}"/>
              </a:ext>
            </a:extLst>
          </p:cNvPr>
          <p:cNvSpPr txBox="1"/>
          <p:nvPr/>
        </p:nvSpPr>
        <p:spPr>
          <a:xfrm>
            <a:off x="3213747" y="7066833"/>
            <a:ext cx="28554805" cy="2123658"/>
          </a:xfrm>
          <a:prstGeom prst="rect">
            <a:avLst/>
          </a:prstGeom>
          <a:noFill/>
        </p:spPr>
        <p:txBody>
          <a:bodyPr wrap="none" rtlCol="0">
            <a:spAutoFit/>
          </a:bodyPr>
          <a:lstStyle/>
          <a:p>
            <a:r>
              <a:rPr lang="en-US" sz="6600" dirty="0">
                <a:solidFill>
                  <a:schemeClr val="tx1">
                    <a:lumMod val="65000"/>
                    <a:lumOff val="35000"/>
                  </a:schemeClr>
                </a:solidFill>
                <a:latin typeface="Impact" panose="020B0806030902050204" pitchFamily="34" charset="0"/>
              </a:rPr>
              <a:t>Our samples come from a paired-watershed study in the H. J. Andrews LTER in the </a:t>
            </a:r>
          </a:p>
          <a:p>
            <a:r>
              <a:rPr lang="en-US" sz="6600" dirty="0">
                <a:solidFill>
                  <a:schemeClr val="tx1">
                    <a:lumMod val="65000"/>
                    <a:lumOff val="35000"/>
                  </a:schemeClr>
                </a:solidFill>
                <a:latin typeface="Impact" panose="020B0806030902050204" pitchFamily="34" charset="0"/>
              </a:rPr>
              <a:t>Oregon Cascades</a:t>
            </a:r>
          </a:p>
        </p:txBody>
      </p:sp>
      <p:sp>
        <p:nvSpPr>
          <p:cNvPr id="12" name="TextBox 11">
            <a:extLst>
              <a:ext uri="{FF2B5EF4-FFF2-40B4-BE49-F238E27FC236}">
                <a16:creationId xmlns:a16="http://schemas.microsoft.com/office/drawing/2014/main" id="{B107A09F-7874-064A-AE99-62E4A09B4F81}"/>
              </a:ext>
            </a:extLst>
          </p:cNvPr>
          <p:cNvSpPr txBox="1"/>
          <p:nvPr/>
        </p:nvSpPr>
        <p:spPr>
          <a:xfrm>
            <a:off x="3178368" y="21435609"/>
            <a:ext cx="10208116" cy="4832092"/>
          </a:xfrm>
          <a:prstGeom prst="rect">
            <a:avLst/>
          </a:prstGeom>
          <a:noFill/>
        </p:spPr>
        <p:txBody>
          <a:bodyPr wrap="square" rtlCol="0">
            <a:spAutoFit/>
          </a:bodyPr>
          <a:lstStyle/>
          <a:p>
            <a:r>
              <a:rPr lang="en-US" sz="4400" dirty="0">
                <a:solidFill>
                  <a:schemeClr val="tx1">
                    <a:lumMod val="50000"/>
                    <a:lumOff val="50000"/>
                  </a:schemeClr>
                </a:solidFill>
              </a:rPr>
              <a:t>The H. J. Andrews LTER sits in the </a:t>
            </a:r>
          </a:p>
          <a:p>
            <a:r>
              <a:rPr lang="en-US" sz="4400" dirty="0">
                <a:solidFill>
                  <a:schemeClr val="tx1">
                    <a:lumMod val="50000"/>
                    <a:lumOff val="50000"/>
                  </a:schemeClr>
                </a:solidFill>
              </a:rPr>
              <a:t>Oregon Cascades Mountains. There,</a:t>
            </a:r>
          </a:p>
          <a:p>
            <a:r>
              <a:rPr lang="en-US" sz="4400" dirty="0">
                <a:solidFill>
                  <a:schemeClr val="tx1">
                    <a:lumMod val="50000"/>
                    <a:lumOff val="50000"/>
                  </a:schemeClr>
                </a:solidFill>
              </a:rPr>
              <a:t>weathered volcanic rocks are the dominant </a:t>
            </a:r>
          </a:p>
          <a:p>
            <a:r>
              <a:rPr lang="en-US" sz="4400" dirty="0">
                <a:solidFill>
                  <a:schemeClr val="tx1">
                    <a:lumMod val="50000"/>
                    <a:lumOff val="50000"/>
                  </a:schemeClr>
                </a:solidFill>
              </a:rPr>
              <a:t>underlying geological feature. Lush forests </a:t>
            </a:r>
          </a:p>
          <a:p>
            <a:r>
              <a:rPr lang="en-US" sz="4400" dirty="0">
                <a:solidFill>
                  <a:schemeClr val="tx1">
                    <a:lumMod val="50000"/>
                    <a:lumOff val="50000"/>
                  </a:schemeClr>
                </a:solidFill>
              </a:rPr>
              <a:t>dominated by pines including Douglas-fir</a:t>
            </a:r>
          </a:p>
          <a:p>
            <a:r>
              <a:rPr lang="en-US" sz="4400" dirty="0">
                <a:solidFill>
                  <a:schemeClr val="tx1">
                    <a:lumMod val="50000"/>
                    <a:lumOff val="50000"/>
                  </a:schemeClr>
                </a:solidFill>
              </a:rPr>
              <a:t>(</a:t>
            </a:r>
            <a:r>
              <a:rPr lang="en-US" sz="4400" i="1" dirty="0" err="1">
                <a:solidFill>
                  <a:schemeClr val="tx1">
                    <a:lumMod val="50000"/>
                    <a:lumOff val="50000"/>
                  </a:schemeClr>
                </a:solidFill>
              </a:rPr>
              <a:t>Pseudotsuga</a:t>
            </a:r>
            <a:r>
              <a:rPr lang="en-US" sz="4400" i="1" dirty="0">
                <a:solidFill>
                  <a:schemeClr val="tx1">
                    <a:lumMod val="50000"/>
                    <a:lumOff val="50000"/>
                  </a:schemeClr>
                </a:solidFill>
              </a:rPr>
              <a:t> </a:t>
            </a:r>
            <a:r>
              <a:rPr lang="en-US" sz="4400" i="1" dirty="0" err="1">
                <a:solidFill>
                  <a:schemeClr val="tx1">
                    <a:lumMod val="50000"/>
                    <a:lumOff val="50000"/>
                  </a:schemeClr>
                </a:solidFill>
              </a:rPr>
              <a:t>menziessi</a:t>
            </a:r>
            <a:r>
              <a:rPr lang="en-US" sz="4400" dirty="0">
                <a:solidFill>
                  <a:schemeClr val="tx1">
                    <a:lumMod val="50000"/>
                    <a:lumOff val="50000"/>
                  </a:schemeClr>
                </a:solidFill>
              </a:rPr>
              <a:t>) cover most of the </a:t>
            </a:r>
          </a:p>
          <a:p>
            <a:r>
              <a:rPr lang="en-US" sz="4400" dirty="0">
                <a:solidFill>
                  <a:schemeClr val="tx1">
                    <a:lumMod val="50000"/>
                    <a:lumOff val="50000"/>
                  </a:schemeClr>
                </a:solidFill>
              </a:rPr>
              <a:t>landscape.</a:t>
            </a:r>
          </a:p>
        </p:txBody>
      </p:sp>
      <p:sp>
        <p:nvSpPr>
          <p:cNvPr id="13" name="TextBox 12">
            <a:extLst>
              <a:ext uri="{FF2B5EF4-FFF2-40B4-BE49-F238E27FC236}">
                <a16:creationId xmlns:a16="http://schemas.microsoft.com/office/drawing/2014/main" id="{5D68DD64-3B91-6D49-BB42-47FF89188E69}"/>
              </a:ext>
            </a:extLst>
          </p:cNvPr>
          <p:cNvSpPr txBox="1"/>
          <p:nvPr/>
        </p:nvSpPr>
        <p:spPr>
          <a:xfrm>
            <a:off x="19101727" y="19377517"/>
            <a:ext cx="14607006" cy="4955203"/>
          </a:xfrm>
          <a:prstGeom prst="rect">
            <a:avLst/>
          </a:prstGeom>
          <a:noFill/>
        </p:spPr>
        <p:txBody>
          <a:bodyPr wrap="square" rtlCol="0">
            <a:spAutoFit/>
          </a:bodyPr>
          <a:lstStyle/>
          <a:p>
            <a:r>
              <a:rPr lang="en-US" sz="4400" dirty="0">
                <a:solidFill>
                  <a:schemeClr val="tx1">
                    <a:lumMod val="50000"/>
                    <a:lumOff val="50000"/>
                  </a:schemeClr>
                </a:solidFill>
              </a:rPr>
              <a:t>In the summer of 1975, the 450+ year old forest on the steep slopes of the experimental </a:t>
            </a:r>
            <a:r>
              <a:rPr lang="en-US" sz="4800" b="1" dirty="0">
                <a:solidFill>
                  <a:schemeClr val="accent2">
                    <a:lumMod val="75000"/>
                  </a:schemeClr>
                </a:solidFill>
              </a:rPr>
              <a:t>Watershed 10 (WS10) </a:t>
            </a:r>
            <a:r>
              <a:rPr lang="en-US" sz="4400" dirty="0">
                <a:solidFill>
                  <a:schemeClr val="tx1">
                    <a:lumMod val="50000"/>
                    <a:lumOff val="50000"/>
                  </a:schemeClr>
                </a:solidFill>
              </a:rPr>
              <a:t>was completely removed to study the impacts of logging on </a:t>
            </a:r>
          </a:p>
          <a:p>
            <a:r>
              <a:rPr lang="en-US" sz="4400" b="1" dirty="0">
                <a:solidFill>
                  <a:schemeClr val="tx1">
                    <a:lumMod val="50000"/>
                    <a:lumOff val="50000"/>
                  </a:schemeClr>
                </a:solidFill>
              </a:rPr>
              <a:t>sediment yield and nutrient fluxes (i.e., N, P). </a:t>
            </a:r>
            <a:r>
              <a:rPr lang="en-US" sz="4400" dirty="0">
                <a:solidFill>
                  <a:schemeClr val="tx1">
                    <a:lumMod val="50000"/>
                    <a:lumOff val="50000"/>
                  </a:schemeClr>
                </a:solidFill>
              </a:rPr>
              <a:t>An adjacent watershed with similar elevation and underlying geology, </a:t>
            </a:r>
            <a:r>
              <a:rPr lang="en-US" sz="4800" b="1" dirty="0">
                <a:solidFill>
                  <a:srgbClr val="7030A0"/>
                </a:solidFill>
              </a:rPr>
              <a:t>Watershed 9 (WS09)</a:t>
            </a:r>
            <a:r>
              <a:rPr lang="en-US" sz="4800" dirty="0">
                <a:solidFill>
                  <a:srgbClr val="7030A0"/>
                </a:solidFill>
              </a:rPr>
              <a:t>,</a:t>
            </a:r>
            <a:r>
              <a:rPr lang="en-US" sz="4400" dirty="0">
                <a:solidFill>
                  <a:schemeClr val="tx1">
                    <a:lumMod val="50000"/>
                    <a:lumOff val="50000"/>
                  </a:schemeClr>
                </a:solidFill>
              </a:rPr>
              <a:t>was selected as a control watershed for this paired experiment. </a:t>
            </a:r>
            <a:endParaRPr lang="en-US" sz="4400" b="1" dirty="0">
              <a:solidFill>
                <a:srgbClr val="ED7D31"/>
              </a:solidFill>
            </a:endParaRPr>
          </a:p>
        </p:txBody>
      </p:sp>
      <p:sp>
        <p:nvSpPr>
          <p:cNvPr id="3" name="Rectangle 2">
            <a:extLst>
              <a:ext uri="{FF2B5EF4-FFF2-40B4-BE49-F238E27FC236}">
                <a16:creationId xmlns:a16="http://schemas.microsoft.com/office/drawing/2014/main" id="{596FD5E0-8D36-4C4F-B4F5-3FF1E89EA23F}"/>
              </a:ext>
            </a:extLst>
          </p:cNvPr>
          <p:cNvSpPr/>
          <p:nvPr/>
        </p:nvSpPr>
        <p:spPr>
          <a:xfrm>
            <a:off x="19203439" y="9970144"/>
            <a:ext cx="6682214" cy="1938992"/>
          </a:xfrm>
          <a:prstGeom prst="rect">
            <a:avLst/>
          </a:prstGeom>
        </p:spPr>
        <p:txBody>
          <a:bodyPr wrap="none">
            <a:spAutoFit/>
          </a:bodyPr>
          <a:lstStyle/>
          <a:p>
            <a:r>
              <a:rPr lang="en-US" sz="4800" b="1" dirty="0">
                <a:solidFill>
                  <a:schemeClr val="accent2">
                    <a:lumMod val="75000"/>
                  </a:schemeClr>
                </a:solidFill>
              </a:rPr>
              <a:t>Watershed 10 </a:t>
            </a:r>
            <a:r>
              <a:rPr lang="en-US" sz="4800" dirty="0">
                <a:solidFill>
                  <a:schemeClr val="accent2">
                    <a:lumMod val="75000"/>
                  </a:schemeClr>
                </a:solidFill>
              </a:rPr>
              <a:t>(WS10)</a:t>
            </a:r>
          </a:p>
          <a:p>
            <a:r>
              <a:rPr lang="en-US" sz="7200" b="1" dirty="0">
                <a:solidFill>
                  <a:schemeClr val="accent2">
                    <a:lumMod val="75000"/>
                  </a:schemeClr>
                </a:solidFill>
              </a:rPr>
              <a:t>before</a:t>
            </a:r>
            <a:r>
              <a:rPr lang="en-US" sz="4800" dirty="0">
                <a:solidFill>
                  <a:schemeClr val="accent2">
                    <a:lumMod val="75000"/>
                  </a:schemeClr>
                </a:solidFill>
              </a:rPr>
              <a:t> clear-cut 1975  </a:t>
            </a:r>
          </a:p>
        </p:txBody>
      </p:sp>
      <p:sp>
        <p:nvSpPr>
          <p:cNvPr id="15" name="Rectangle 14">
            <a:extLst>
              <a:ext uri="{FF2B5EF4-FFF2-40B4-BE49-F238E27FC236}">
                <a16:creationId xmlns:a16="http://schemas.microsoft.com/office/drawing/2014/main" id="{88200610-59FD-E146-88A2-88B232C00093}"/>
              </a:ext>
            </a:extLst>
          </p:cNvPr>
          <p:cNvSpPr/>
          <p:nvPr/>
        </p:nvSpPr>
        <p:spPr>
          <a:xfrm>
            <a:off x="27277322" y="9970144"/>
            <a:ext cx="6084743" cy="1938992"/>
          </a:xfrm>
          <a:prstGeom prst="rect">
            <a:avLst/>
          </a:prstGeom>
        </p:spPr>
        <p:txBody>
          <a:bodyPr wrap="none">
            <a:spAutoFit/>
          </a:bodyPr>
          <a:lstStyle/>
          <a:p>
            <a:r>
              <a:rPr lang="en-US" sz="4800" b="1" dirty="0">
                <a:solidFill>
                  <a:schemeClr val="accent2">
                    <a:lumMod val="75000"/>
                  </a:schemeClr>
                </a:solidFill>
              </a:rPr>
              <a:t>Watershed 10 </a:t>
            </a:r>
            <a:r>
              <a:rPr lang="en-US" sz="4800" dirty="0">
                <a:solidFill>
                  <a:schemeClr val="accent2">
                    <a:lumMod val="75000"/>
                  </a:schemeClr>
                </a:solidFill>
              </a:rPr>
              <a:t>(WS10)</a:t>
            </a:r>
          </a:p>
          <a:p>
            <a:r>
              <a:rPr lang="en-US" sz="7200" b="1" dirty="0">
                <a:solidFill>
                  <a:schemeClr val="accent2">
                    <a:lumMod val="75000"/>
                  </a:schemeClr>
                </a:solidFill>
              </a:rPr>
              <a:t>after</a:t>
            </a:r>
            <a:r>
              <a:rPr lang="en-US" sz="7200" dirty="0">
                <a:solidFill>
                  <a:schemeClr val="accent2">
                    <a:lumMod val="75000"/>
                  </a:schemeClr>
                </a:solidFill>
              </a:rPr>
              <a:t> </a:t>
            </a:r>
            <a:r>
              <a:rPr lang="en-US" sz="4800" dirty="0">
                <a:solidFill>
                  <a:schemeClr val="accent2">
                    <a:lumMod val="75000"/>
                  </a:schemeClr>
                </a:solidFill>
              </a:rPr>
              <a:t>clear-cut 1975  </a:t>
            </a:r>
          </a:p>
        </p:txBody>
      </p:sp>
      <p:sp>
        <p:nvSpPr>
          <p:cNvPr id="21" name="TextBox 20">
            <a:extLst>
              <a:ext uri="{FF2B5EF4-FFF2-40B4-BE49-F238E27FC236}">
                <a16:creationId xmlns:a16="http://schemas.microsoft.com/office/drawing/2014/main" id="{59AC1803-C1D7-864C-9E88-6B510084E095}"/>
              </a:ext>
            </a:extLst>
          </p:cNvPr>
          <p:cNvSpPr txBox="1"/>
          <p:nvPr/>
        </p:nvSpPr>
        <p:spPr>
          <a:xfrm>
            <a:off x="19254149" y="24794817"/>
            <a:ext cx="2246962" cy="523220"/>
          </a:xfrm>
          <a:prstGeom prst="rect">
            <a:avLst/>
          </a:prstGeom>
          <a:noFill/>
        </p:spPr>
        <p:txBody>
          <a:bodyPr wrap="none" rtlCol="0">
            <a:spAutoFit/>
          </a:bodyPr>
          <a:lstStyle/>
          <a:p>
            <a:r>
              <a:rPr lang="en-US" sz="2800" dirty="0"/>
              <a:t>Photo sources</a:t>
            </a:r>
          </a:p>
        </p:txBody>
      </p:sp>
    </p:spTree>
    <p:extLst>
      <p:ext uri="{BB962C8B-B14F-4D97-AF65-F5344CB8AC3E}">
        <p14:creationId xmlns:p14="http://schemas.microsoft.com/office/powerpoint/2010/main" val="160269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7F1A0A80-4E6E-4848-A0D8-A95CE862DE8B}"/>
              </a:ext>
            </a:extLst>
          </p:cNvPr>
          <p:cNvSpPr/>
          <p:nvPr/>
        </p:nvSpPr>
        <p:spPr>
          <a:xfrm rot="15884151" flipH="1">
            <a:off x="11167013" y="5210408"/>
            <a:ext cx="17967216" cy="19303805"/>
          </a:xfrm>
          <a:custGeom>
            <a:avLst/>
            <a:gdLst>
              <a:gd name="connsiteX0" fmla="*/ 2998883 w 10126780"/>
              <a:gd name="connsiteY0" fmla="*/ 0 h 10591634"/>
              <a:gd name="connsiteX1" fmla="*/ 3004740 w 10126780"/>
              <a:gd name="connsiteY1" fmla="*/ 4034 h 10591634"/>
              <a:gd name="connsiteX2" fmla="*/ 2854814 w 10126780"/>
              <a:gd name="connsiteY2" fmla="*/ 120701 h 10591634"/>
              <a:gd name="connsiteX3" fmla="*/ 942399 w 10126780"/>
              <a:gd name="connsiteY3" fmla="*/ 4295583 h 10591634"/>
              <a:gd name="connsiteX4" fmla="*/ 5703392 w 10126780"/>
              <a:gd name="connsiteY4" fmla="*/ 9505489 h 10591634"/>
              <a:gd name="connsiteX5" fmla="*/ 8731825 w 10126780"/>
              <a:gd name="connsiteY5" fmla="*/ 8315800 h 10591634"/>
              <a:gd name="connsiteX6" fmla="*/ 8812785 w 10126780"/>
              <a:gd name="connsiteY6" fmla="*/ 8239058 h 10591634"/>
              <a:gd name="connsiteX7" fmla="*/ 8476707 w 10126780"/>
              <a:gd name="connsiteY7" fmla="*/ 8007598 h 10591634"/>
              <a:gd name="connsiteX8" fmla="*/ 10079723 w 10126780"/>
              <a:gd name="connsiteY8" fmla="*/ 7446192 h 10591634"/>
              <a:gd name="connsiteX9" fmla="*/ 10126780 w 10126780"/>
              <a:gd name="connsiteY9" fmla="*/ 9144021 h 10591634"/>
              <a:gd name="connsiteX10" fmla="*/ 9755283 w 10126780"/>
              <a:gd name="connsiteY10" fmla="*/ 8888167 h 10591634"/>
              <a:gd name="connsiteX11" fmla="*/ 9601647 w 10126780"/>
              <a:gd name="connsiteY11" fmla="*/ 9043968 h 10591634"/>
              <a:gd name="connsiteX12" fmla="*/ 2481766 w 10126780"/>
              <a:gd name="connsiteY12" fmla="*/ 9574692 h 10591634"/>
              <a:gd name="connsiteX13" fmla="*/ 966422 w 10126780"/>
              <a:gd name="connsiteY13" fmla="*/ 1776858 h 10591634"/>
              <a:gd name="connsiteX14" fmla="*/ 2794865 w 10126780"/>
              <a:gd name="connsiteY14" fmla="*/ 107900 h 1059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6780" h="10591634">
                <a:moveTo>
                  <a:pt x="2998883" y="0"/>
                </a:moveTo>
                <a:lnTo>
                  <a:pt x="3004740" y="4034"/>
                </a:lnTo>
                <a:lnTo>
                  <a:pt x="2854814" y="120701"/>
                </a:lnTo>
                <a:cubicBezTo>
                  <a:pt x="1693860" y="1070790"/>
                  <a:pt x="942399" y="2587156"/>
                  <a:pt x="942399" y="4295583"/>
                </a:cubicBezTo>
                <a:cubicBezTo>
                  <a:pt x="942399" y="7172935"/>
                  <a:pt x="3073967" y="9505489"/>
                  <a:pt x="5703392" y="9505489"/>
                </a:cubicBezTo>
                <a:cubicBezTo>
                  <a:pt x="6853765" y="9505490"/>
                  <a:pt x="7908846" y="9059024"/>
                  <a:pt x="8731825" y="8315800"/>
                </a:cubicBezTo>
                <a:lnTo>
                  <a:pt x="8812785" y="8239058"/>
                </a:lnTo>
                <a:lnTo>
                  <a:pt x="8476707" y="8007598"/>
                </a:lnTo>
                <a:lnTo>
                  <a:pt x="10079723" y="7446192"/>
                </a:lnTo>
                <a:lnTo>
                  <a:pt x="10126780" y="9144021"/>
                </a:lnTo>
                <a:lnTo>
                  <a:pt x="9755283" y="8888167"/>
                </a:lnTo>
                <a:lnTo>
                  <a:pt x="9601647" y="9043968"/>
                </a:lnTo>
                <a:cubicBezTo>
                  <a:pt x="7729861" y="10853172"/>
                  <a:pt x="4748847" y="11136054"/>
                  <a:pt x="2481766" y="9574692"/>
                </a:cubicBezTo>
                <a:cubicBezTo>
                  <a:pt x="-97670" y="7798208"/>
                  <a:pt x="-776112" y="4306999"/>
                  <a:pt x="966422" y="1776858"/>
                </a:cubicBezTo>
                <a:cubicBezTo>
                  <a:pt x="1456510" y="1065256"/>
                  <a:pt x="2085904" y="505465"/>
                  <a:pt x="2794865" y="10790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18" descr="Shape&#10;&#10;Description automatically generated">
            <a:extLst>
              <a:ext uri="{FF2B5EF4-FFF2-40B4-BE49-F238E27FC236}">
                <a16:creationId xmlns:a16="http://schemas.microsoft.com/office/drawing/2014/main" id="{3EBDC030-7A28-1646-8729-0A7B623D30D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481213" y="20478964"/>
            <a:ext cx="13786850" cy="10622142"/>
          </a:xfrm>
          <a:prstGeom prst="rect">
            <a:avLst/>
          </a:prstGeom>
        </p:spPr>
      </p:pic>
      <p:grpSp>
        <p:nvGrpSpPr>
          <p:cNvPr id="38" name="Group 37">
            <a:extLst>
              <a:ext uri="{FF2B5EF4-FFF2-40B4-BE49-F238E27FC236}">
                <a16:creationId xmlns:a16="http://schemas.microsoft.com/office/drawing/2014/main" id="{6372A9F3-CEE0-8A40-8894-3952C1CF3151}"/>
              </a:ext>
            </a:extLst>
          </p:cNvPr>
          <p:cNvGrpSpPr/>
          <p:nvPr/>
        </p:nvGrpSpPr>
        <p:grpSpPr>
          <a:xfrm>
            <a:off x="18592954" y="5117754"/>
            <a:ext cx="4430564" cy="4897412"/>
            <a:chOff x="14984264" y="8272014"/>
            <a:chExt cx="6008058" cy="6644956"/>
          </a:xfrm>
        </p:grpSpPr>
        <p:pic>
          <p:nvPicPr>
            <p:cNvPr id="8" name="Picture 2" descr="https://andrewsforest.oregonstate.edu/sites/default/files/lter/images/hja/cd_abh/abh_003.jpg">
              <a:extLst>
                <a:ext uri="{FF2B5EF4-FFF2-40B4-BE49-F238E27FC236}">
                  <a16:creationId xmlns:a16="http://schemas.microsoft.com/office/drawing/2014/main" id="{64C74AAE-7313-554B-B123-ABCFDE664DE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783" t="23452" r="392" b="10883"/>
            <a:stretch/>
          </p:blipFill>
          <p:spPr bwMode="auto">
            <a:xfrm>
              <a:off x="16777182" y="10701829"/>
              <a:ext cx="4215140" cy="4215141"/>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7DD8FAAD-22B6-324B-B09A-6E1A0266958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t="11098" b="16559"/>
            <a:stretch/>
          </p:blipFill>
          <p:spPr bwMode="auto">
            <a:xfrm>
              <a:off x="14984264" y="8272014"/>
              <a:ext cx="4211099" cy="4215140"/>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10" name="Picture 9" descr="https://andrewsforest.oregonstate.edu/sites/default/files/lter/images/hja/cd_abh/abh_010.jpg">
            <a:extLst>
              <a:ext uri="{FF2B5EF4-FFF2-40B4-BE49-F238E27FC236}">
                <a16:creationId xmlns:a16="http://schemas.microsoft.com/office/drawing/2014/main" id="{D1E11B78-87E5-8546-8677-BE78FFA7AA5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6" t="11258" b="26830"/>
          <a:stretch/>
        </p:blipFill>
        <p:spPr bwMode="auto">
          <a:xfrm>
            <a:off x="25095604" y="9955212"/>
            <a:ext cx="7090595" cy="7090598"/>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1E8C79B-52E8-9C4D-8728-ECD457AE828B}"/>
              </a:ext>
            </a:extLst>
          </p:cNvPr>
          <p:cNvSpPr/>
          <p:nvPr/>
        </p:nvSpPr>
        <p:spPr>
          <a:xfrm>
            <a:off x="13951042" y="4495813"/>
            <a:ext cx="5178982" cy="1938992"/>
          </a:xfrm>
          <a:prstGeom prst="rect">
            <a:avLst/>
          </a:prstGeom>
        </p:spPr>
        <p:txBody>
          <a:bodyPr wrap="none">
            <a:spAutoFit/>
          </a:bodyPr>
          <a:lstStyle/>
          <a:p>
            <a:r>
              <a:rPr lang="en-US" sz="4800" b="1" dirty="0">
                <a:solidFill>
                  <a:schemeClr val="accent2">
                    <a:lumMod val="75000"/>
                  </a:schemeClr>
                </a:solidFill>
              </a:rPr>
              <a:t>WS10</a:t>
            </a:r>
          </a:p>
          <a:p>
            <a:r>
              <a:rPr lang="en-US" sz="7200" b="1" dirty="0">
                <a:solidFill>
                  <a:schemeClr val="accent2">
                    <a:lumMod val="75000"/>
                  </a:schemeClr>
                </a:solidFill>
              </a:rPr>
              <a:t>Logged</a:t>
            </a:r>
            <a:r>
              <a:rPr lang="en-US" sz="4800" b="1" dirty="0">
                <a:solidFill>
                  <a:schemeClr val="accent2">
                    <a:lumMod val="75000"/>
                  </a:schemeClr>
                </a:solidFill>
              </a:rPr>
              <a:t> </a:t>
            </a:r>
            <a:r>
              <a:rPr lang="en-US" sz="4800" dirty="0">
                <a:solidFill>
                  <a:schemeClr val="accent2">
                    <a:lumMod val="75000"/>
                  </a:schemeClr>
                </a:solidFill>
              </a:rPr>
              <a:t>in 1975  </a:t>
            </a:r>
          </a:p>
        </p:txBody>
      </p:sp>
      <p:sp>
        <p:nvSpPr>
          <p:cNvPr id="14" name="Rectangle 13">
            <a:extLst>
              <a:ext uri="{FF2B5EF4-FFF2-40B4-BE49-F238E27FC236}">
                <a16:creationId xmlns:a16="http://schemas.microsoft.com/office/drawing/2014/main" id="{6F4BB608-6BAE-C84A-BB3F-84BCA15C9CA3}"/>
              </a:ext>
            </a:extLst>
          </p:cNvPr>
          <p:cNvSpPr/>
          <p:nvPr/>
        </p:nvSpPr>
        <p:spPr>
          <a:xfrm>
            <a:off x="25620312" y="17069520"/>
            <a:ext cx="6622133" cy="1938992"/>
          </a:xfrm>
          <a:prstGeom prst="rect">
            <a:avLst/>
          </a:prstGeom>
        </p:spPr>
        <p:txBody>
          <a:bodyPr wrap="none">
            <a:spAutoFit/>
          </a:bodyPr>
          <a:lstStyle/>
          <a:p>
            <a:pPr algn="ctr"/>
            <a:r>
              <a:rPr lang="en-US" sz="4800" b="1" dirty="0">
                <a:solidFill>
                  <a:schemeClr val="accent2">
                    <a:lumMod val="75000"/>
                  </a:schemeClr>
                </a:solidFill>
              </a:rPr>
              <a:t>Logged </a:t>
            </a:r>
            <a:r>
              <a:rPr lang="en-US" sz="4800" dirty="0">
                <a:solidFill>
                  <a:schemeClr val="accent2">
                    <a:lumMod val="75000"/>
                  </a:schemeClr>
                </a:solidFill>
              </a:rPr>
              <a:t>(WS10) after</a:t>
            </a:r>
          </a:p>
          <a:p>
            <a:pPr algn="ctr"/>
            <a:r>
              <a:rPr lang="en-US" sz="7200" b="1" dirty="0">
                <a:solidFill>
                  <a:schemeClr val="accent2">
                    <a:lumMod val="75000"/>
                  </a:schemeClr>
                </a:solidFill>
              </a:rPr>
              <a:t>Debris flow</a:t>
            </a:r>
            <a:r>
              <a:rPr lang="en-US" sz="7200" dirty="0">
                <a:solidFill>
                  <a:schemeClr val="accent2">
                    <a:lumMod val="75000"/>
                  </a:schemeClr>
                </a:solidFill>
              </a:rPr>
              <a:t> </a:t>
            </a:r>
            <a:r>
              <a:rPr lang="en-US" sz="4800" dirty="0">
                <a:solidFill>
                  <a:schemeClr val="accent2">
                    <a:lumMod val="75000"/>
                  </a:schemeClr>
                </a:solidFill>
              </a:rPr>
              <a:t>in 1986</a:t>
            </a:r>
          </a:p>
        </p:txBody>
      </p:sp>
      <p:sp>
        <p:nvSpPr>
          <p:cNvPr id="3" name="Plus 2">
            <a:extLst>
              <a:ext uri="{FF2B5EF4-FFF2-40B4-BE49-F238E27FC236}">
                <a16:creationId xmlns:a16="http://schemas.microsoft.com/office/drawing/2014/main" id="{D9F54041-9382-C642-B919-CA446FF14F79}"/>
              </a:ext>
            </a:extLst>
          </p:cNvPr>
          <p:cNvSpPr/>
          <p:nvPr/>
        </p:nvSpPr>
        <p:spPr>
          <a:xfrm>
            <a:off x="11411595" y="9397725"/>
            <a:ext cx="914400" cy="914400"/>
          </a:xfrm>
          <a:prstGeom prst="mathPlu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1AE8695D-471B-AC42-B58E-7B3738F4029B}"/>
              </a:ext>
            </a:extLst>
          </p:cNvPr>
          <p:cNvSpPr/>
          <p:nvPr/>
        </p:nvSpPr>
        <p:spPr>
          <a:xfrm>
            <a:off x="24521613" y="7954931"/>
            <a:ext cx="2122551" cy="2179303"/>
          </a:xfrm>
          <a:prstGeom prst="mathPlus">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9ECDA60-E9FA-8A4E-A344-B4058F9AF3E2}"/>
              </a:ext>
            </a:extLst>
          </p:cNvPr>
          <p:cNvSpPr txBox="1"/>
          <p:nvPr/>
        </p:nvSpPr>
        <p:spPr>
          <a:xfrm>
            <a:off x="23080129" y="22822098"/>
            <a:ext cx="2336537"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Slope </a:t>
            </a:r>
          </a:p>
          <a:p>
            <a:r>
              <a:rPr lang="en-US" sz="4000" dirty="0">
                <a:solidFill>
                  <a:schemeClr val="tx1">
                    <a:lumMod val="65000"/>
                    <a:lumOff val="35000"/>
                  </a:schemeClr>
                </a:solidFill>
                <a:latin typeface="Impact" panose="020B0806030902050204" pitchFamily="34" charset="0"/>
              </a:rPr>
              <a:t>variability</a:t>
            </a:r>
            <a:endParaRPr lang="en-US" sz="4000" baseline="30000" dirty="0">
              <a:solidFill>
                <a:schemeClr val="tx1">
                  <a:lumMod val="65000"/>
                  <a:lumOff val="35000"/>
                </a:schemeClr>
              </a:solidFill>
              <a:latin typeface="Impact" panose="020B0806030902050204" pitchFamily="34" charset="0"/>
            </a:endParaRPr>
          </a:p>
        </p:txBody>
      </p:sp>
      <p:sp>
        <p:nvSpPr>
          <p:cNvPr id="27" name="TextBox 26">
            <a:extLst>
              <a:ext uri="{FF2B5EF4-FFF2-40B4-BE49-F238E27FC236}">
                <a16:creationId xmlns:a16="http://schemas.microsoft.com/office/drawing/2014/main" id="{A161D428-9509-BD49-A005-2F15CD67E842}"/>
              </a:ext>
            </a:extLst>
          </p:cNvPr>
          <p:cNvSpPr txBox="1"/>
          <p:nvPr/>
        </p:nvSpPr>
        <p:spPr>
          <a:xfrm>
            <a:off x="18744781" y="29707330"/>
            <a:ext cx="2106346"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Land-use</a:t>
            </a:r>
          </a:p>
          <a:p>
            <a:r>
              <a:rPr lang="en-US" sz="4000" dirty="0">
                <a:solidFill>
                  <a:schemeClr val="tx1">
                    <a:lumMod val="65000"/>
                    <a:lumOff val="35000"/>
                  </a:schemeClr>
                </a:solidFill>
                <a:latin typeface="Impact" panose="020B0806030902050204" pitchFamily="34" charset="0"/>
              </a:rPr>
              <a:t>History</a:t>
            </a:r>
            <a:endParaRPr lang="en-US" sz="4000" baseline="30000" dirty="0">
              <a:solidFill>
                <a:schemeClr val="tx1">
                  <a:lumMod val="65000"/>
                  <a:lumOff val="35000"/>
                </a:schemeClr>
              </a:solidFill>
              <a:latin typeface="Impact" panose="020B0806030902050204" pitchFamily="34" charset="0"/>
            </a:endParaRPr>
          </a:p>
        </p:txBody>
      </p:sp>
      <p:sp>
        <p:nvSpPr>
          <p:cNvPr id="29" name="TextBox 28">
            <a:extLst>
              <a:ext uri="{FF2B5EF4-FFF2-40B4-BE49-F238E27FC236}">
                <a16:creationId xmlns:a16="http://schemas.microsoft.com/office/drawing/2014/main" id="{8DC149EA-136D-2646-82F5-E2A862B9EAA3}"/>
              </a:ext>
            </a:extLst>
          </p:cNvPr>
          <p:cNvSpPr txBox="1"/>
          <p:nvPr/>
        </p:nvSpPr>
        <p:spPr>
          <a:xfrm>
            <a:off x="5143619" y="22514321"/>
            <a:ext cx="4055919" cy="1938992"/>
          </a:xfrm>
          <a:prstGeom prst="rect">
            <a:avLst/>
          </a:prstGeom>
          <a:noFill/>
        </p:spPr>
        <p:txBody>
          <a:bodyPr wrap="none" rtlCol="0">
            <a:spAutoFit/>
          </a:bodyPr>
          <a:lstStyle/>
          <a:p>
            <a:r>
              <a:rPr lang="en-US" sz="6000" dirty="0">
                <a:solidFill>
                  <a:schemeClr val="tx1">
                    <a:lumMod val="65000"/>
                    <a:lumOff val="35000"/>
                  </a:schemeClr>
                </a:solidFill>
                <a:latin typeface="Impact" panose="020B0806030902050204" pitchFamily="34" charset="0"/>
              </a:rPr>
              <a:t>Disturbance</a:t>
            </a:r>
          </a:p>
          <a:p>
            <a:r>
              <a:rPr lang="en-US" sz="6000" dirty="0">
                <a:solidFill>
                  <a:schemeClr val="tx1">
                    <a:lumMod val="65000"/>
                    <a:lumOff val="35000"/>
                  </a:schemeClr>
                </a:solidFill>
                <a:latin typeface="Impact" panose="020B0806030902050204" pitchFamily="34" charset="0"/>
              </a:rPr>
              <a:t>Impacts (?!)</a:t>
            </a:r>
          </a:p>
        </p:txBody>
      </p:sp>
      <p:sp>
        <p:nvSpPr>
          <p:cNvPr id="32" name="TextBox 31">
            <a:extLst>
              <a:ext uri="{FF2B5EF4-FFF2-40B4-BE49-F238E27FC236}">
                <a16:creationId xmlns:a16="http://schemas.microsoft.com/office/drawing/2014/main" id="{465A93F9-A450-0A45-A569-7F15AED28D3F}"/>
              </a:ext>
            </a:extLst>
          </p:cNvPr>
          <p:cNvSpPr txBox="1"/>
          <p:nvPr/>
        </p:nvSpPr>
        <p:spPr>
          <a:xfrm>
            <a:off x="1796911" y="1751612"/>
            <a:ext cx="29825024" cy="1107996"/>
          </a:xfrm>
          <a:prstGeom prst="rect">
            <a:avLst/>
          </a:prstGeom>
          <a:noFill/>
        </p:spPr>
        <p:txBody>
          <a:bodyPr wrap="none" rtlCol="0">
            <a:spAutoFit/>
          </a:bodyPr>
          <a:lstStyle/>
          <a:p>
            <a:r>
              <a:rPr lang="en-US" sz="6600" dirty="0">
                <a:solidFill>
                  <a:schemeClr val="tx1">
                    <a:lumMod val="65000"/>
                    <a:lumOff val="35000"/>
                  </a:schemeClr>
                </a:solidFill>
                <a:latin typeface="Impact" panose="020B0806030902050204" pitchFamily="34" charset="0"/>
              </a:rPr>
              <a:t>We adjusted our conceptual model to account for the particularities of our study sites</a:t>
            </a:r>
          </a:p>
        </p:txBody>
      </p:sp>
      <p:grpSp>
        <p:nvGrpSpPr>
          <p:cNvPr id="39" name="Group 38">
            <a:extLst>
              <a:ext uri="{FF2B5EF4-FFF2-40B4-BE49-F238E27FC236}">
                <a16:creationId xmlns:a16="http://schemas.microsoft.com/office/drawing/2014/main" id="{A086E5A0-BFFF-DE4C-85C4-E0E1FE5DD2AA}"/>
              </a:ext>
            </a:extLst>
          </p:cNvPr>
          <p:cNvGrpSpPr/>
          <p:nvPr/>
        </p:nvGrpSpPr>
        <p:grpSpPr>
          <a:xfrm>
            <a:off x="2873797" y="9955212"/>
            <a:ext cx="8185446" cy="6054148"/>
            <a:chOff x="4595428" y="10922263"/>
            <a:chExt cx="8185446" cy="6054148"/>
          </a:xfrm>
        </p:grpSpPr>
        <p:grpSp>
          <p:nvGrpSpPr>
            <p:cNvPr id="33" name="Group 32">
              <a:extLst>
                <a:ext uri="{FF2B5EF4-FFF2-40B4-BE49-F238E27FC236}">
                  <a16:creationId xmlns:a16="http://schemas.microsoft.com/office/drawing/2014/main" id="{A78D3951-584C-D849-AB80-F8A6913BE050}"/>
                </a:ext>
              </a:extLst>
            </p:cNvPr>
            <p:cNvGrpSpPr/>
            <p:nvPr/>
          </p:nvGrpSpPr>
          <p:grpSpPr>
            <a:xfrm>
              <a:off x="4595428" y="10922263"/>
              <a:ext cx="8185446" cy="6054148"/>
              <a:chOff x="1657439" y="8737568"/>
              <a:chExt cx="8185446" cy="6054148"/>
            </a:xfrm>
          </p:grpSpPr>
          <p:pic>
            <p:nvPicPr>
              <p:cNvPr id="2" name="Graphic 1">
                <a:extLst>
                  <a:ext uri="{FF2B5EF4-FFF2-40B4-BE49-F238E27FC236}">
                    <a16:creationId xmlns:a16="http://schemas.microsoft.com/office/drawing/2014/main" id="{562DA134-85A2-0A48-B030-730338E5D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57439" y="8737568"/>
                <a:ext cx="8159509" cy="6054148"/>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5FD4ED10-D921-204F-B725-F20730FB03F8}"/>
                  </a:ext>
                </a:extLst>
              </p:cNvPr>
              <p:cNvPicPr>
                <a:picLocks noChangeAspect="1"/>
              </p:cNvPicPr>
              <p:nvPr/>
            </p:nvPicPr>
            <p:blipFill>
              <a:blip r:embed="rId11">
                <a:alphaModFix/>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23253" y="9515577"/>
                <a:ext cx="1575592" cy="1774658"/>
              </a:xfrm>
              <a:prstGeom prst="rect">
                <a:avLst/>
              </a:prstGeom>
            </p:spPr>
          </p:pic>
          <p:sp>
            <p:nvSpPr>
              <p:cNvPr id="25" name="TextBox 24">
                <a:extLst>
                  <a:ext uri="{FF2B5EF4-FFF2-40B4-BE49-F238E27FC236}">
                    <a16:creationId xmlns:a16="http://schemas.microsoft.com/office/drawing/2014/main" id="{38B3FB33-0089-6446-A81C-43D9106A70F4}"/>
                  </a:ext>
                </a:extLst>
              </p:cNvPr>
              <p:cNvSpPr txBox="1"/>
              <p:nvPr/>
            </p:nvSpPr>
            <p:spPr>
              <a:xfrm>
                <a:off x="7983080" y="11402192"/>
                <a:ext cx="1859805" cy="954107"/>
              </a:xfrm>
              <a:prstGeom prst="rect">
                <a:avLst/>
              </a:prstGeom>
              <a:solidFill>
                <a:schemeClr val="bg1"/>
              </a:solidFill>
            </p:spPr>
            <p:txBody>
              <a:bodyPr wrap="none" rtlCol="0">
                <a:spAutoFit/>
              </a:bodyPr>
              <a:lstStyle/>
              <a:p>
                <a:r>
                  <a:rPr lang="en-US" sz="2800" dirty="0">
                    <a:solidFill>
                      <a:schemeClr val="bg1">
                        <a:lumMod val="75000"/>
                      </a:schemeClr>
                    </a:solidFill>
                    <a:latin typeface="Impact" panose="020B0806030902050204" pitchFamily="34" charset="0"/>
                  </a:rPr>
                  <a:t>Underlying </a:t>
                </a:r>
              </a:p>
              <a:p>
                <a:r>
                  <a:rPr lang="en-US" sz="2800" dirty="0">
                    <a:solidFill>
                      <a:schemeClr val="bg1">
                        <a:lumMod val="75000"/>
                      </a:schemeClr>
                    </a:solidFill>
                    <a:latin typeface="Impact" panose="020B0806030902050204" pitchFamily="34" charset="0"/>
                  </a:rPr>
                  <a:t>geology</a:t>
                </a:r>
                <a:endParaRPr lang="en-US" sz="2800" baseline="30000" dirty="0">
                  <a:solidFill>
                    <a:schemeClr val="bg1">
                      <a:lumMod val="75000"/>
                    </a:schemeClr>
                  </a:solidFill>
                  <a:latin typeface="Impact" panose="020B0806030902050204" pitchFamily="34" charset="0"/>
                </a:endParaRPr>
              </a:p>
            </p:txBody>
          </p:sp>
        </p:grpSp>
        <p:sp>
          <p:nvSpPr>
            <p:cNvPr id="34" name="Rounded Rectangle 33">
              <a:extLst>
                <a:ext uri="{FF2B5EF4-FFF2-40B4-BE49-F238E27FC236}">
                  <a16:creationId xmlns:a16="http://schemas.microsoft.com/office/drawing/2014/main" id="{B95DFAD9-B92B-5F4E-9E02-4B53F5ACB2DE}"/>
                </a:ext>
              </a:extLst>
            </p:cNvPr>
            <p:cNvSpPr/>
            <p:nvPr/>
          </p:nvSpPr>
          <p:spPr>
            <a:xfrm>
              <a:off x="10831129" y="13489920"/>
              <a:ext cx="1859805" cy="1087466"/>
            </a:xfrm>
            <a:prstGeom prst="roundRect">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4F1E9376-7257-1E4E-B2F9-74219B74EA55}"/>
              </a:ext>
            </a:extLst>
          </p:cNvPr>
          <p:cNvSpPr txBox="1"/>
          <p:nvPr/>
        </p:nvSpPr>
        <p:spPr>
          <a:xfrm>
            <a:off x="12304940" y="18287646"/>
            <a:ext cx="3749012" cy="1938992"/>
          </a:xfrm>
          <a:prstGeom prst="rect">
            <a:avLst/>
          </a:prstGeom>
          <a:noFill/>
        </p:spPr>
        <p:txBody>
          <a:bodyPr wrap="square" rtlCol="0">
            <a:spAutoFit/>
          </a:bodyPr>
          <a:lstStyle/>
          <a:p>
            <a:r>
              <a:rPr lang="en-US" sz="6000" dirty="0">
                <a:solidFill>
                  <a:schemeClr val="tx1">
                    <a:lumMod val="65000"/>
                    <a:lumOff val="35000"/>
                  </a:schemeClr>
                </a:solidFill>
                <a:latin typeface="Impact" panose="020B0806030902050204" pitchFamily="34" charset="0"/>
              </a:rPr>
              <a:t>Sediment</a:t>
            </a:r>
          </a:p>
          <a:p>
            <a:r>
              <a:rPr lang="en-US" sz="6000" dirty="0">
                <a:solidFill>
                  <a:schemeClr val="tx1">
                    <a:lumMod val="65000"/>
                    <a:lumOff val="35000"/>
                  </a:schemeClr>
                </a:solidFill>
                <a:latin typeface="Impact" panose="020B0806030902050204" pitchFamily="34" charset="0"/>
              </a:rPr>
              <a:t>fluxes</a:t>
            </a:r>
          </a:p>
        </p:txBody>
      </p:sp>
      <p:sp>
        <p:nvSpPr>
          <p:cNvPr id="36" name="TextBox 35">
            <a:extLst>
              <a:ext uri="{FF2B5EF4-FFF2-40B4-BE49-F238E27FC236}">
                <a16:creationId xmlns:a16="http://schemas.microsoft.com/office/drawing/2014/main" id="{E8221F37-1FA4-FF4A-B917-09EFBE412CCF}"/>
              </a:ext>
            </a:extLst>
          </p:cNvPr>
          <p:cNvSpPr txBox="1"/>
          <p:nvPr/>
        </p:nvSpPr>
        <p:spPr>
          <a:xfrm>
            <a:off x="18564441" y="18234116"/>
            <a:ext cx="3749012" cy="1938992"/>
          </a:xfrm>
          <a:prstGeom prst="rect">
            <a:avLst/>
          </a:prstGeom>
          <a:noFill/>
        </p:spPr>
        <p:txBody>
          <a:bodyPr wrap="square" rtlCol="0">
            <a:spAutoFit/>
          </a:bodyPr>
          <a:lstStyle/>
          <a:p>
            <a:r>
              <a:rPr lang="en-US" sz="6000" dirty="0">
                <a:solidFill>
                  <a:srgbClr val="35978F"/>
                </a:solidFill>
                <a:latin typeface="Impact" panose="020B0806030902050204" pitchFamily="34" charset="0"/>
              </a:rPr>
              <a:t>Carbon</a:t>
            </a:r>
          </a:p>
          <a:p>
            <a:r>
              <a:rPr lang="en-US" sz="6000" dirty="0">
                <a:solidFill>
                  <a:srgbClr val="35978F"/>
                </a:solidFill>
                <a:latin typeface="Impact" panose="020B0806030902050204" pitchFamily="34" charset="0"/>
              </a:rPr>
              <a:t>fluxes</a:t>
            </a:r>
          </a:p>
        </p:txBody>
      </p:sp>
      <p:sp>
        <p:nvSpPr>
          <p:cNvPr id="37" name="Left-Right Arrow 36">
            <a:extLst>
              <a:ext uri="{FF2B5EF4-FFF2-40B4-BE49-F238E27FC236}">
                <a16:creationId xmlns:a16="http://schemas.microsoft.com/office/drawing/2014/main" id="{63718DC9-5A02-E748-B522-15F0466243D6}"/>
              </a:ext>
            </a:extLst>
          </p:cNvPr>
          <p:cNvSpPr/>
          <p:nvPr/>
        </p:nvSpPr>
        <p:spPr>
          <a:xfrm>
            <a:off x="15388442" y="18541892"/>
            <a:ext cx="2923817" cy="1323439"/>
          </a:xfrm>
          <a:prstGeom prst="leftRightArrow">
            <a:avLst/>
          </a:prstGeom>
          <a:gradFill flip="none" rotWithShape="1">
            <a:gsLst>
              <a:gs pos="0">
                <a:srgbClr val="35978F"/>
              </a:gs>
              <a:gs pos="50000">
                <a:srgbClr val="FFFFFF"/>
              </a:gs>
              <a:gs pos="100000">
                <a:srgbClr val="42424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33D328-890C-B844-A34B-731488AE5DB5}"/>
              </a:ext>
            </a:extLst>
          </p:cNvPr>
          <p:cNvSpPr/>
          <p:nvPr/>
        </p:nvSpPr>
        <p:spPr>
          <a:xfrm>
            <a:off x="13806308" y="7654256"/>
            <a:ext cx="5996450" cy="2677656"/>
          </a:xfrm>
          <a:prstGeom prst="rect">
            <a:avLst/>
          </a:prstGeom>
        </p:spPr>
        <p:txBody>
          <a:bodyPr wrap="none">
            <a:spAutoFit/>
          </a:bodyPr>
          <a:lstStyle/>
          <a:p>
            <a:r>
              <a:rPr lang="en-US" sz="4800" b="1" dirty="0">
                <a:solidFill>
                  <a:srgbClr val="7030A0"/>
                </a:solidFill>
              </a:rPr>
              <a:t>WS09</a:t>
            </a:r>
            <a:endParaRPr lang="en-US" sz="4800" dirty="0">
              <a:solidFill>
                <a:srgbClr val="7030A0"/>
              </a:solidFill>
            </a:endParaRPr>
          </a:p>
          <a:p>
            <a:r>
              <a:rPr lang="en-US" sz="7200" b="1" dirty="0">
                <a:solidFill>
                  <a:srgbClr val="7030A0"/>
                </a:solidFill>
              </a:rPr>
              <a:t>Old-growth</a:t>
            </a:r>
            <a:endParaRPr lang="en-US" sz="4800" dirty="0">
              <a:solidFill>
                <a:srgbClr val="7030A0"/>
              </a:solidFill>
            </a:endParaRPr>
          </a:p>
          <a:p>
            <a:r>
              <a:rPr lang="en-US" sz="4800" dirty="0">
                <a:solidFill>
                  <a:srgbClr val="7030A0"/>
                </a:solidFill>
              </a:rPr>
              <a:t>450-year-old c.a. 1975  </a:t>
            </a:r>
          </a:p>
        </p:txBody>
      </p:sp>
      <p:sp>
        <p:nvSpPr>
          <p:cNvPr id="42" name="TextBox 41">
            <a:extLst>
              <a:ext uri="{FF2B5EF4-FFF2-40B4-BE49-F238E27FC236}">
                <a16:creationId xmlns:a16="http://schemas.microsoft.com/office/drawing/2014/main" id="{18B252B7-B180-5049-9D37-093A04A10B1C}"/>
              </a:ext>
            </a:extLst>
          </p:cNvPr>
          <p:cNvSpPr txBox="1"/>
          <p:nvPr/>
        </p:nvSpPr>
        <p:spPr>
          <a:xfrm>
            <a:off x="1843812" y="16245388"/>
            <a:ext cx="10158276" cy="2246769"/>
          </a:xfrm>
          <a:prstGeom prst="rect">
            <a:avLst/>
          </a:prstGeom>
          <a:noFill/>
        </p:spPr>
        <p:txBody>
          <a:bodyPr wrap="square" rtlCol="0">
            <a:spAutoFit/>
          </a:bodyPr>
          <a:lstStyle/>
          <a:p>
            <a:r>
              <a:rPr lang="en-US" sz="4400" dirty="0">
                <a:solidFill>
                  <a:schemeClr val="tx1">
                    <a:lumMod val="50000"/>
                    <a:lumOff val="50000"/>
                  </a:schemeClr>
                </a:solidFill>
              </a:rPr>
              <a:t>The underlying geology of both </a:t>
            </a:r>
            <a:r>
              <a:rPr lang="en-US" sz="4800" b="1" dirty="0">
                <a:solidFill>
                  <a:schemeClr val="accent2">
                    <a:lumMod val="75000"/>
                  </a:schemeClr>
                </a:solidFill>
              </a:rPr>
              <a:t>Watershed 10 (WS10) </a:t>
            </a:r>
            <a:r>
              <a:rPr lang="en-US" sz="4400" dirty="0">
                <a:solidFill>
                  <a:schemeClr val="tx1">
                    <a:lumMod val="50000"/>
                    <a:lumOff val="50000"/>
                  </a:schemeClr>
                </a:solidFill>
              </a:rPr>
              <a:t>and </a:t>
            </a:r>
            <a:r>
              <a:rPr lang="en-US" sz="4800" b="1" dirty="0">
                <a:solidFill>
                  <a:srgbClr val="7030A0"/>
                </a:solidFill>
              </a:rPr>
              <a:t>Watershed 9 (WS09) </a:t>
            </a:r>
            <a:r>
              <a:rPr lang="en-US" sz="4400" dirty="0">
                <a:solidFill>
                  <a:schemeClr val="bg1">
                    <a:lumMod val="50000"/>
                  </a:schemeClr>
                </a:solidFill>
              </a:rPr>
              <a:t>was similar (i.e., weathered volcaniclastics)</a:t>
            </a:r>
            <a:endParaRPr lang="en-US" sz="4400" b="1" dirty="0">
              <a:solidFill>
                <a:srgbClr val="ED7D31"/>
              </a:solidFill>
            </a:endParaRPr>
          </a:p>
        </p:txBody>
      </p:sp>
      <p:sp>
        <p:nvSpPr>
          <p:cNvPr id="45" name="TextBox 44">
            <a:extLst>
              <a:ext uri="{FF2B5EF4-FFF2-40B4-BE49-F238E27FC236}">
                <a16:creationId xmlns:a16="http://schemas.microsoft.com/office/drawing/2014/main" id="{596E440D-EBEA-9741-B27C-47630A0EB239}"/>
              </a:ext>
            </a:extLst>
          </p:cNvPr>
          <p:cNvSpPr txBox="1"/>
          <p:nvPr/>
        </p:nvSpPr>
        <p:spPr>
          <a:xfrm>
            <a:off x="22313453" y="4375162"/>
            <a:ext cx="8262672" cy="2185214"/>
          </a:xfrm>
          <a:prstGeom prst="rect">
            <a:avLst/>
          </a:prstGeom>
          <a:noFill/>
        </p:spPr>
        <p:txBody>
          <a:bodyPr wrap="square" rtlCol="0">
            <a:spAutoFit/>
          </a:bodyPr>
          <a:lstStyle/>
          <a:p>
            <a:r>
              <a:rPr lang="en-US" sz="4400" dirty="0">
                <a:solidFill>
                  <a:schemeClr val="tx1">
                    <a:lumMod val="50000"/>
                    <a:lumOff val="50000"/>
                  </a:schemeClr>
                </a:solidFill>
              </a:rPr>
              <a:t>We compared </a:t>
            </a:r>
            <a:r>
              <a:rPr lang="en-US" sz="4800" b="1" dirty="0">
                <a:solidFill>
                  <a:schemeClr val="accent2">
                    <a:lumMod val="75000"/>
                  </a:schemeClr>
                </a:solidFill>
              </a:rPr>
              <a:t>Logged </a:t>
            </a:r>
            <a:r>
              <a:rPr lang="en-US" sz="4400" dirty="0">
                <a:solidFill>
                  <a:schemeClr val="tx1">
                    <a:lumMod val="50000"/>
                    <a:lumOff val="50000"/>
                  </a:schemeClr>
                </a:solidFill>
              </a:rPr>
              <a:t>and </a:t>
            </a:r>
            <a:r>
              <a:rPr lang="en-US" sz="4800" b="1" dirty="0">
                <a:solidFill>
                  <a:srgbClr val="7030A0"/>
                </a:solidFill>
              </a:rPr>
              <a:t>Old-growth </a:t>
            </a:r>
            <a:r>
              <a:rPr lang="en-US" sz="4000" dirty="0">
                <a:solidFill>
                  <a:schemeClr val="bg1">
                    <a:lumMod val="50000"/>
                  </a:schemeClr>
                </a:solidFill>
              </a:rPr>
              <a:t>to include the paired nature of the original experiment.</a:t>
            </a:r>
            <a:endParaRPr lang="en-US" sz="4400" b="1" dirty="0">
              <a:solidFill>
                <a:srgbClr val="ED7D31"/>
              </a:solidFill>
            </a:endParaRPr>
          </a:p>
        </p:txBody>
      </p:sp>
      <p:sp>
        <p:nvSpPr>
          <p:cNvPr id="46" name="TextBox 45">
            <a:extLst>
              <a:ext uri="{FF2B5EF4-FFF2-40B4-BE49-F238E27FC236}">
                <a16:creationId xmlns:a16="http://schemas.microsoft.com/office/drawing/2014/main" id="{4360CC6D-8F95-3440-BF12-DDAA3E46F962}"/>
              </a:ext>
            </a:extLst>
          </p:cNvPr>
          <p:cNvSpPr txBox="1"/>
          <p:nvPr/>
        </p:nvSpPr>
        <p:spPr>
          <a:xfrm>
            <a:off x="26417724" y="19440860"/>
            <a:ext cx="8598417" cy="2923877"/>
          </a:xfrm>
          <a:prstGeom prst="rect">
            <a:avLst/>
          </a:prstGeom>
          <a:noFill/>
        </p:spPr>
        <p:txBody>
          <a:bodyPr wrap="square" rtlCol="0">
            <a:spAutoFit/>
          </a:bodyPr>
          <a:lstStyle/>
          <a:p>
            <a:r>
              <a:rPr lang="en-US" sz="4400" dirty="0">
                <a:solidFill>
                  <a:schemeClr val="tx1">
                    <a:lumMod val="50000"/>
                    <a:lumOff val="50000"/>
                  </a:schemeClr>
                </a:solidFill>
              </a:rPr>
              <a:t>We had to account for the role of a debris flow in  </a:t>
            </a:r>
            <a:r>
              <a:rPr lang="en-US" sz="4800" b="1" dirty="0">
                <a:solidFill>
                  <a:schemeClr val="accent2">
                    <a:lumMod val="75000"/>
                  </a:schemeClr>
                </a:solidFill>
              </a:rPr>
              <a:t>Logged (WS10) </a:t>
            </a:r>
            <a:r>
              <a:rPr lang="en-US" sz="4400" dirty="0">
                <a:solidFill>
                  <a:schemeClr val="tx1">
                    <a:lumMod val="50000"/>
                    <a:lumOff val="50000"/>
                  </a:schemeClr>
                </a:solidFill>
              </a:rPr>
              <a:t>and find a proxy for the recovery from that impact over time. </a:t>
            </a:r>
            <a:endParaRPr lang="en-US" sz="4400" b="1" dirty="0">
              <a:solidFill>
                <a:srgbClr val="ED7D31"/>
              </a:solidFill>
            </a:endParaRPr>
          </a:p>
        </p:txBody>
      </p:sp>
      <p:sp>
        <p:nvSpPr>
          <p:cNvPr id="47" name="TextBox 46">
            <a:extLst>
              <a:ext uri="{FF2B5EF4-FFF2-40B4-BE49-F238E27FC236}">
                <a16:creationId xmlns:a16="http://schemas.microsoft.com/office/drawing/2014/main" id="{87A15F76-D0D7-A74E-800E-95210CF6A35A}"/>
              </a:ext>
            </a:extLst>
          </p:cNvPr>
          <p:cNvSpPr txBox="1"/>
          <p:nvPr/>
        </p:nvSpPr>
        <p:spPr>
          <a:xfrm>
            <a:off x="23023518" y="24657833"/>
            <a:ext cx="8598417" cy="3046988"/>
          </a:xfrm>
          <a:prstGeom prst="rect">
            <a:avLst/>
          </a:prstGeom>
          <a:noFill/>
        </p:spPr>
        <p:txBody>
          <a:bodyPr wrap="square" rtlCol="0">
            <a:spAutoFit/>
          </a:bodyPr>
          <a:lstStyle/>
          <a:p>
            <a:r>
              <a:rPr lang="en-US" sz="4400" dirty="0">
                <a:solidFill>
                  <a:schemeClr val="tx1">
                    <a:lumMod val="50000"/>
                    <a:lumOff val="50000"/>
                  </a:schemeClr>
                </a:solidFill>
              </a:rPr>
              <a:t>Additionally, the </a:t>
            </a:r>
            <a:r>
              <a:rPr lang="en-US" sz="4800" b="1" dirty="0">
                <a:solidFill>
                  <a:schemeClr val="accent2">
                    <a:lumMod val="75000"/>
                  </a:schemeClr>
                </a:solidFill>
              </a:rPr>
              <a:t>Logged (WS10) site</a:t>
            </a:r>
            <a:r>
              <a:rPr lang="en-US" sz="4400" dirty="0">
                <a:solidFill>
                  <a:schemeClr val="tx1">
                    <a:lumMod val="50000"/>
                    <a:lumOff val="50000"/>
                  </a:schemeClr>
                </a:solidFill>
              </a:rPr>
              <a:t> has significantly higher slope variability than the </a:t>
            </a:r>
            <a:r>
              <a:rPr lang="en-US" sz="4800" b="1" dirty="0">
                <a:solidFill>
                  <a:srgbClr val="7030A0"/>
                </a:solidFill>
              </a:rPr>
              <a:t>Old-growth (WS09) site</a:t>
            </a:r>
            <a:r>
              <a:rPr lang="en-US" sz="4400" dirty="0">
                <a:solidFill>
                  <a:schemeClr val="tx1">
                    <a:lumMod val="50000"/>
                    <a:lumOff val="50000"/>
                  </a:schemeClr>
                </a:solidFill>
              </a:rPr>
              <a:t>. </a:t>
            </a:r>
            <a:endParaRPr lang="en-US" sz="4400" b="1" dirty="0">
              <a:solidFill>
                <a:srgbClr val="ED7D31"/>
              </a:solidFill>
            </a:endParaRPr>
          </a:p>
        </p:txBody>
      </p:sp>
    </p:spTree>
    <p:extLst>
      <p:ext uri="{BB962C8B-B14F-4D97-AF65-F5344CB8AC3E}">
        <p14:creationId xmlns:p14="http://schemas.microsoft.com/office/powerpoint/2010/main" val="1246586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D9E38A8B-F208-9E46-BDEA-0D5ADCB1D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889" y="10195175"/>
            <a:ext cx="17950575" cy="11339623"/>
          </a:xfrm>
          <a:prstGeom prst="rect">
            <a:avLst/>
          </a:prstGeom>
        </p:spPr>
      </p:pic>
      <p:pic>
        <p:nvPicPr>
          <p:cNvPr id="7" name="Picture 6" descr="Chart, bubble chart&#10;&#10;Description automatically generated">
            <a:extLst>
              <a:ext uri="{FF2B5EF4-FFF2-40B4-BE49-F238E27FC236}">
                <a16:creationId xmlns:a16="http://schemas.microsoft.com/office/drawing/2014/main" id="{79C6EEEA-AF2B-9F4B-A0C0-EFDAD4D57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74455" y="13441515"/>
            <a:ext cx="4296662" cy="4204591"/>
          </a:xfrm>
          <a:prstGeom prst="rect">
            <a:avLst/>
          </a:prstGeom>
        </p:spPr>
      </p:pic>
      <p:pic>
        <p:nvPicPr>
          <p:cNvPr id="6" name="Picture 5" descr="Icon&#10;&#10;Description automatically generated">
            <a:extLst>
              <a:ext uri="{FF2B5EF4-FFF2-40B4-BE49-F238E27FC236}">
                <a16:creationId xmlns:a16="http://schemas.microsoft.com/office/drawing/2014/main" id="{F39A9602-5BC3-0F4F-984A-36B8E28808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83373" y="20373024"/>
            <a:ext cx="5737893" cy="3071244"/>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E53B7847-92B9-EF4A-8963-8CA48CC263AD}"/>
              </a:ext>
            </a:extLst>
          </p:cNvPr>
          <p:cNvSpPr txBox="1"/>
          <p:nvPr/>
        </p:nvSpPr>
        <p:spPr>
          <a:xfrm>
            <a:off x="1626000" y="7010719"/>
            <a:ext cx="34834021" cy="2123658"/>
          </a:xfrm>
          <a:prstGeom prst="rect">
            <a:avLst/>
          </a:prstGeom>
          <a:noFill/>
        </p:spPr>
        <p:txBody>
          <a:bodyPr wrap="square" rtlCol="0">
            <a:spAutoFit/>
          </a:bodyPr>
          <a:lstStyle/>
          <a:p>
            <a:r>
              <a:rPr lang="en-US" sz="6600" dirty="0">
                <a:solidFill>
                  <a:schemeClr val="tx1">
                    <a:lumMod val="65000"/>
                    <a:lumOff val="35000"/>
                  </a:schemeClr>
                </a:solidFill>
                <a:latin typeface="Impact" panose="020B0806030902050204" pitchFamily="34" charset="0"/>
              </a:rPr>
              <a:t>The heterogeneity of particle sources adds complexity to understanding what controls the </a:t>
            </a:r>
            <a:r>
              <a:rPr lang="en-US" sz="6600" dirty="0">
                <a:solidFill>
                  <a:srgbClr val="009193"/>
                </a:solidFill>
                <a:latin typeface="Impact" panose="020B0806030902050204" pitchFamily="34" charset="0"/>
              </a:rPr>
              <a:t>organic carbon content </a:t>
            </a:r>
            <a:r>
              <a:rPr lang="en-US" sz="6600" dirty="0">
                <a:solidFill>
                  <a:schemeClr val="tx1">
                    <a:lumMod val="65000"/>
                    <a:lumOff val="35000"/>
                  </a:schemeClr>
                </a:solidFill>
                <a:latin typeface="Impact" panose="020B0806030902050204" pitchFamily="34" charset="0"/>
              </a:rPr>
              <a:t>of suspended sediments in headwaters</a:t>
            </a:r>
          </a:p>
        </p:txBody>
      </p:sp>
      <p:sp>
        <p:nvSpPr>
          <p:cNvPr id="11" name="TextBox 10">
            <a:extLst>
              <a:ext uri="{FF2B5EF4-FFF2-40B4-BE49-F238E27FC236}">
                <a16:creationId xmlns:a16="http://schemas.microsoft.com/office/drawing/2014/main" id="{31597CB7-1E58-174D-A668-E90CBC88ED31}"/>
              </a:ext>
            </a:extLst>
          </p:cNvPr>
          <p:cNvSpPr txBox="1"/>
          <p:nvPr/>
        </p:nvSpPr>
        <p:spPr>
          <a:xfrm>
            <a:off x="1655320" y="15605024"/>
            <a:ext cx="1994457" cy="144655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4400" dirty="0"/>
              <a:t>Stream</a:t>
            </a:r>
          </a:p>
          <a:p>
            <a:r>
              <a:rPr lang="en-US" sz="4400" dirty="0"/>
              <a:t>channel</a:t>
            </a:r>
          </a:p>
        </p:txBody>
      </p:sp>
      <p:sp>
        <p:nvSpPr>
          <p:cNvPr id="12" name="Left Brace 11">
            <a:extLst>
              <a:ext uri="{FF2B5EF4-FFF2-40B4-BE49-F238E27FC236}">
                <a16:creationId xmlns:a16="http://schemas.microsoft.com/office/drawing/2014/main" id="{56BF7ADC-0402-954A-9E8C-85EBD2986932}"/>
              </a:ext>
            </a:extLst>
          </p:cNvPr>
          <p:cNvSpPr/>
          <p:nvPr/>
        </p:nvSpPr>
        <p:spPr>
          <a:xfrm>
            <a:off x="4103648" y="12406784"/>
            <a:ext cx="475314" cy="2446874"/>
          </a:xfrm>
          <a:prstGeom prst="leftBrac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400"/>
          </a:p>
        </p:txBody>
      </p:sp>
      <p:sp>
        <p:nvSpPr>
          <p:cNvPr id="13" name="TextBox 12">
            <a:extLst>
              <a:ext uri="{FF2B5EF4-FFF2-40B4-BE49-F238E27FC236}">
                <a16:creationId xmlns:a16="http://schemas.microsoft.com/office/drawing/2014/main" id="{BAC3776F-768E-5F44-894E-F723930499FD}"/>
              </a:ext>
            </a:extLst>
          </p:cNvPr>
          <p:cNvSpPr txBox="1"/>
          <p:nvPr/>
        </p:nvSpPr>
        <p:spPr>
          <a:xfrm>
            <a:off x="1628940" y="13245500"/>
            <a:ext cx="2151551" cy="769441"/>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4400" dirty="0"/>
              <a:t>Hillslope</a:t>
            </a:r>
          </a:p>
        </p:txBody>
      </p:sp>
      <p:sp>
        <p:nvSpPr>
          <p:cNvPr id="19" name="TextBox 18">
            <a:extLst>
              <a:ext uri="{FF2B5EF4-FFF2-40B4-BE49-F238E27FC236}">
                <a16:creationId xmlns:a16="http://schemas.microsoft.com/office/drawing/2014/main" id="{0531F2B1-C620-9C4F-A1B8-72FAF2874FE9}"/>
              </a:ext>
            </a:extLst>
          </p:cNvPr>
          <p:cNvSpPr txBox="1"/>
          <p:nvPr/>
        </p:nvSpPr>
        <p:spPr>
          <a:xfrm>
            <a:off x="20056503" y="18787943"/>
            <a:ext cx="6096156" cy="144655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4400" dirty="0"/>
              <a:t>Mineral Rich-Carbon Poor</a:t>
            </a:r>
          </a:p>
          <a:p>
            <a:r>
              <a:rPr lang="en-US" sz="4400" dirty="0"/>
              <a:t>(e.g., mineral soil)</a:t>
            </a:r>
          </a:p>
        </p:txBody>
      </p:sp>
      <p:sp>
        <p:nvSpPr>
          <p:cNvPr id="20" name="TextBox 19">
            <a:extLst>
              <a:ext uri="{FF2B5EF4-FFF2-40B4-BE49-F238E27FC236}">
                <a16:creationId xmlns:a16="http://schemas.microsoft.com/office/drawing/2014/main" id="{F22DC258-C136-7343-956B-E50844E11DC4}"/>
              </a:ext>
            </a:extLst>
          </p:cNvPr>
          <p:cNvSpPr txBox="1"/>
          <p:nvPr/>
        </p:nvSpPr>
        <p:spPr>
          <a:xfrm>
            <a:off x="25491879" y="13548924"/>
            <a:ext cx="6096156" cy="144655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4400" dirty="0"/>
              <a:t>Carbon Rich-Mineral Poor</a:t>
            </a:r>
          </a:p>
          <a:p>
            <a:r>
              <a:rPr lang="en-US" sz="4400" dirty="0"/>
              <a:t>(e.g., fresh litter inputs)</a:t>
            </a:r>
          </a:p>
        </p:txBody>
      </p:sp>
      <p:sp>
        <p:nvSpPr>
          <p:cNvPr id="21" name="TextBox 20">
            <a:extLst>
              <a:ext uri="{FF2B5EF4-FFF2-40B4-BE49-F238E27FC236}">
                <a16:creationId xmlns:a16="http://schemas.microsoft.com/office/drawing/2014/main" id="{46CFA724-CD19-EC43-818E-1DF8495A16FF}"/>
              </a:ext>
            </a:extLst>
          </p:cNvPr>
          <p:cNvSpPr txBox="1"/>
          <p:nvPr/>
        </p:nvSpPr>
        <p:spPr>
          <a:xfrm>
            <a:off x="1626000" y="21120108"/>
            <a:ext cx="6925614" cy="144655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4400" dirty="0"/>
              <a:t>Instream retention structures</a:t>
            </a:r>
          </a:p>
          <a:p>
            <a:r>
              <a:rPr lang="en-US" sz="4400" dirty="0"/>
              <a:t>(e.g., large woody debris)</a:t>
            </a:r>
          </a:p>
        </p:txBody>
      </p:sp>
      <p:cxnSp>
        <p:nvCxnSpPr>
          <p:cNvPr id="22" name="Straight Arrow Connector 21">
            <a:extLst>
              <a:ext uri="{FF2B5EF4-FFF2-40B4-BE49-F238E27FC236}">
                <a16:creationId xmlns:a16="http://schemas.microsoft.com/office/drawing/2014/main" id="{03D11642-4371-4E44-BFE9-8E114E2D756D}"/>
              </a:ext>
            </a:extLst>
          </p:cNvPr>
          <p:cNvCxnSpPr>
            <a:cxnSpLocks/>
          </p:cNvCxnSpPr>
          <p:nvPr/>
        </p:nvCxnSpPr>
        <p:spPr>
          <a:xfrm>
            <a:off x="23103731" y="17182517"/>
            <a:ext cx="0" cy="1605426"/>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49B358-26C9-C24A-B802-CE100AD90131}"/>
              </a:ext>
            </a:extLst>
          </p:cNvPr>
          <p:cNvCxnSpPr>
            <a:cxnSpLocks/>
            <a:endCxn id="20" idx="1"/>
          </p:cNvCxnSpPr>
          <p:nvPr/>
        </p:nvCxnSpPr>
        <p:spPr>
          <a:xfrm>
            <a:off x="24232659" y="14272199"/>
            <a:ext cx="1259220"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3E9317B-EFD1-684A-87A0-EB1310EAAB21}"/>
              </a:ext>
            </a:extLst>
          </p:cNvPr>
          <p:cNvSpPr txBox="1"/>
          <p:nvPr/>
        </p:nvSpPr>
        <p:spPr>
          <a:xfrm>
            <a:off x="21783237" y="11535093"/>
            <a:ext cx="3676411" cy="1446550"/>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4400" dirty="0"/>
              <a:t>Sediment</a:t>
            </a:r>
          </a:p>
          <a:p>
            <a:r>
              <a:rPr lang="en-US" sz="4400" dirty="0"/>
              <a:t>particles</a:t>
            </a:r>
          </a:p>
        </p:txBody>
      </p:sp>
      <p:sp>
        <p:nvSpPr>
          <p:cNvPr id="30" name="Left Brace 29">
            <a:extLst>
              <a:ext uri="{FF2B5EF4-FFF2-40B4-BE49-F238E27FC236}">
                <a16:creationId xmlns:a16="http://schemas.microsoft.com/office/drawing/2014/main" id="{ED256A2D-0702-F148-9505-B71A7CE3A6FA}"/>
              </a:ext>
            </a:extLst>
          </p:cNvPr>
          <p:cNvSpPr/>
          <p:nvPr/>
        </p:nvSpPr>
        <p:spPr>
          <a:xfrm>
            <a:off x="4105584" y="15543811"/>
            <a:ext cx="473377" cy="1558563"/>
          </a:xfrm>
          <a:prstGeom prst="leftBrac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400" dirty="0"/>
          </a:p>
        </p:txBody>
      </p:sp>
      <p:sp>
        <p:nvSpPr>
          <p:cNvPr id="33" name="Freeform 32">
            <a:extLst>
              <a:ext uri="{FF2B5EF4-FFF2-40B4-BE49-F238E27FC236}">
                <a16:creationId xmlns:a16="http://schemas.microsoft.com/office/drawing/2014/main" id="{BB062F83-59E1-C24C-86B2-636CEA25EA79}"/>
              </a:ext>
            </a:extLst>
          </p:cNvPr>
          <p:cNvSpPr/>
          <p:nvPr/>
        </p:nvSpPr>
        <p:spPr>
          <a:xfrm rot="16719149" flipH="1">
            <a:off x="25335490" y="15212202"/>
            <a:ext cx="4774000" cy="5045220"/>
          </a:xfrm>
          <a:custGeom>
            <a:avLst/>
            <a:gdLst>
              <a:gd name="connsiteX0" fmla="*/ 2998883 w 10126780"/>
              <a:gd name="connsiteY0" fmla="*/ 0 h 10591634"/>
              <a:gd name="connsiteX1" fmla="*/ 3004740 w 10126780"/>
              <a:gd name="connsiteY1" fmla="*/ 4034 h 10591634"/>
              <a:gd name="connsiteX2" fmla="*/ 2854814 w 10126780"/>
              <a:gd name="connsiteY2" fmla="*/ 120701 h 10591634"/>
              <a:gd name="connsiteX3" fmla="*/ 942399 w 10126780"/>
              <a:gd name="connsiteY3" fmla="*/ 4295583 h 10591634"/>
              <a:gd name="connsiteX4" fmla="*/ 5703392 w 10126780"/>
              <a:gd name="connsiteY4" fmla="*/ 9505489 h 10591634"/>
              <a:gd name="connsiteX5" fmla="*/ 8731825 w 10126780"/>
              <a:gd name="connsiteY5" fmla="*/ 8315800 h 10591634"/>
              <a:gd name="connsiteX6" fmla="*/ 8812785 w 10126780"/>
              <a:gd name="connsiteY6" fmla="*/ 8239058 h 10591634"/>
              <a:gd name="connsiteX7" fmla="*/ 8476707 w 10126780"/>
              <a:gd name="connsiteY7" fmla="*/ 8007598 h 10591634"/>
              <a:gd name="connsiteX8" fmla="*/ 10079723 w 10126780"/>
              <a:gd name="connsiteY8" fmla="*/ 7446192 h 10591634"/>
              <a:gd name="connsiteX9" fmla="*/ 10126780 w 10126780"/>
              <a:gd name="connsiteY9" fmla="*/ 9144021 h 10591634"/>
              <a:gd name="connsiteX10" fmla="*/ 9755283 w 10126780"/>
              <a:gd name="connsiteY10" fmla="*/ 8888167 h 10591634"/>
              <a:gd name="connsiteX11" fmla="*/ 9601647 w 10126780"/>
              <a:gd name="connsiteY11" fmla="*/ 9043968 h 10591634"/>
              <a:gd name="connsiteX12" fmla="*/ 2481766 w 10126780"/>
              <a:gd name="connsiteY12" fmla="*/ 9574692 h 10591634"/>
              <a:gd name="connsiteX13" fmla="*/ 966422 w 10126780"/>
              <a:gd name="connsiteY13" fmla="*/ 1776858 h 10591634"/>
              <a:gd name="connsiteX14" fmla="*/ 2794865 w 10126780"/>
              <a:gd name="connsiteY14" fmla="*/ 107900 h 1059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6780" h="10591634">
                <a:moveTo>
                  <a:pt x="2998883" y="0"/>
                </a:moveTo>
                <a:lnTo>
                  <a:pt x="3004740" y="4034"/>
                </a:lnTo>
                <a:lnTo>
                  <a:pt x="2854814" y="120701"/>
                </a:lnTo>
                <a:cubicBezTo>
                  <a:pt x="1693860" y="1070790"/>
                  <a:pt x="942399" y="2587156"/>
                  <a:pt x="942399" y="4295583"/>
                </a:cubicBezTo>
                <a:cubicBezTo>
                  <a:pt x="942399" y="7172935"/>
                  <a:pt x="3073967" y="9505489"/>
                  <a:pt x="5703392" y="9505489"/>
                </a:cubicBezTo>
                <a:cubicBezTo>
                  <a:pt x="6853765" y="9505490"/>
                  <a:pt x="7908846" y="9059024"/>
                  <a:pt x="8731825" y="8315800"/>
                </a:cubicBezTo>
                <a:lnTo>
                  <a:pt x="8812785" y="8239058"/>
                </a:lnTo>
                <a:lnTo>
                  <a:pt x="8476707" y="8007598"/>
                </a:lnTo>
                <a:lnTo>
                  <a:pt x="10079723" y="7446192"/>
                </a:lnTo>
                <a:lnTo>
                  <a:pt x="10126780" y="9144021"/>
                </a:lnTo>
                <a:lnTo>
                  <a:pt x="9755283" y="8888167"/>
                </a:lnTo>
                <a:lnTo>
                  <a:pt x="9601647" y="9043968"/>
                </a:lnTo>
                <a:cubicBezTo>
                  <a:pt x="7729861" y="10853172"/>
                  <a:pt x="4748847" y="11136054"/>
                  <a:pt x="2481766" y="9574692"/>
                </a:cubicBezTo>
                <a:cubicBezTo>
                  <a:pt x="-97670" y="7798208"/>
                  <a:pt x="-776112" y="4306999"/>
                  <a:pt x="966422" y="1776858"/>
                </a:cubicBezTo>
                <a:cubicBezTo>
                  <a:pt x="1456510" y="1065256"/>
                  <a:pt x="2085904" y="505465"/>
                  <a:pt x="2794865" y="10790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TextBox 36">
            <a:extLst>
              <a:ext uri="{FF2B5EF4-FFF2-40B4-BE49-F238E27FC236}">
                <a16:creationId xmlns:a16="http://schemas.microsoft.com/office/drawing/2014/main" id="{B08696BA-CBB9-F94F-9099-46B5279FB922}"/>
              </a:ext>
            </a:extLst>
          </p:cNvPr>
          <p:cNvSpPr txBox="1"/>
          <p:nvPr/>
        </p:nvSpPr>
        <p:spPr>
          <a:xfrm>
            <a:off x="23727773" y="23524287"/>
            <a:ext cx="6954051" cy="769441"/>
          </a:xfrm>
          <a:prstGeom prst="rect">
            <a:avLst/>
          </a:prstGeom>
          <a:noFill/>
        </p:spPr>
        <p:txBody>
          <a:bodyPr wrap="square" rtlCol="0">
            <a:spAutoFit/>
          </a:bodyPr>
          <a:lstStyle/>
          <a:p>
            <a:pPr algn="ctr"/>
            <a:r>
              <a:rPr lang="en-US" sz="4400" dirty="0">
                <a:solidFill>
                  <a:schemeClr val="tx1">
                    <a:lumMod val="65000"/>
                    <a:lumOff val="35000"/>
                  </a:schemeClr>
                </a:solidFill>
                <a:latin typeface="Impact" panose="020B0806030902050204" pitchFamily="34" charset="0"/>
              </a:rPr>
              <a:t>Particle subpopulations</a:t>
            </a:r>
          </a:p>
        </p:txBody>
      </p:sp>
      <p:pic>
        <p:nvPicPr>
          <p:cNvPr id="38" name="Picture 37" descr="Background pattern&#10;&#10;Description automatically generated with medium confidence">
            <a:extLst>
              <a:ext uri="{FF2B5EF4-FFF2-40B4-BE49-F238E27FC236}">
                <a16:creationId xmlns:a16="http://schemas.microsoft.com/office/drawing/2014/main" id="{BFA47C19-20D0-1D4D-A760-71CEC96EAA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2871" y="15191083"/>
            <a:ext cx="1176697" cy="4667892"/>
          </a:xfrm>
          <a:prstGeom prst="rect">
            <a:avLst/>
          </a:prstGeom>
        </p:spPr>
      </p:pic>
      <p:sp>
        <p:nvSpPr>
          <p:cNvPr id="39" name="TextBox 38">
            <a:extLst>
              <a:ext uri="{FF2B5EF4-FFF2-40B4-BE49-F238E27FC236}">
                <a16:creationId xmlns:a16="http://schemas.microsoft.com/office/drawing/2014/main" id="{A90B93C9-7C6A-F74A-8312-D1B8930D73C9}"/>
              </a:ext>
            </a:extLst>
          </p:cNvPr>
          <p:cNvSpPr txBox="1"/>
          <p:nvPr/>
        </p:nvSpPr>
        <p:spPr>
          <a:xfrm>
            <a:off x="32018382" y="15735967"/>
            <a:ext cx="3676411" cy="1446550"/>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4400" dirty="0"/>
              <a:t>Forest </a:t>
            </a:r>
          </a:p>
          <a:p>
            <a:r>
              <a:rPr lang="en-US" sz="4400" dirty="0"/>
              <a:t>floor</a:t>
            </a:r>
          </a:p>
        </p:txBody>
      </p:sp>
      <p:sp>
        <p:nvSpPr>
          <p:cNvPr id="40" name="TextBox 39">
            <a:extLst>
              <a:ext uri="{FF2B5EF4-FFF2-40B4-BE49-F238E27FC236}">
                <a16:creationId xmlns:a16="http://schemas.microsoft.com/office/drawing/2014/main" id="{DD735D02-FCAB-9542-9561-C4D4D1508AF3}"/>
              </a:ext>
            </a:extLst>
          </p:cNvPr>
          <p:cNvSpPr txBox="1"/>
          <p:nvPr/>
        </p:nvSpPr>
        <p:spPr>
          <a:xfrm>
            <a:off x="32018381" y="18787943"/>
            <a:ext cx="3676411" cy="1446550"/>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4400" dirty="0"/>
              <a:t>Deep </a:t>
            </a:r>
          </a:p>
          <a:p>
            <a:r>
              <a:rPr lang="en-US" sz="4400" dirty="0"/>
              <a:t>soil</a:t>
            </a:r>
          </a:p>
        </p:txBody>
      </p:sp>
      <p:cxnSp>
        <p:nvCxnSpPr>
          <p:cNvPr id="44" name="Elbow Connector 43">
            <a:extLst>
              <a:ext uri="{FF2B5EF4-FFF2-40B4-BE49-F238E27FC236}">
                <a16:creationId xmlns:a16="http://schemas.microsoft.com/office/drawing/2014/main" id="{9130AE23-F642-4F49-AFF3-D229E2F562F9}"/>
              </a:ext>
            </a:extLst>
          </p:cNvPr>
          <p:cNvCxnSpPr>
            <a:cxnSpLocks/>
            <a:stCxn id="21" idx="3"/>
          </p:cNvCxnSpPr>
          <p:nvPr/>
        </p:nvCxnSpPr>
        <p:spPr>
          <a:xfrm flipV="1">
            <a:off x="8551614" y="16342903"/>
            <a:ext cx="4931157" cy="5500480"/>
          </a:xfrm>
          <a:prstGeom prst="bent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E981F29-994C-C241-AB68-7639A96B474C}"/>
              </a:ext>
            </a:extLst>
          </p:cNvPr>
          <p:cNvSpPr txBox="1"/>
          <p:nvPr/>
        </p:nvSpPr>
        <p:spPr>
          <a:xfrm>
            <a:off x="21849515" y="10098731"/>
            <a:ext cx="9920053" cy="1446550"/>
          </a:xfrm>
          <a:prstGeom prst="rect">
            <a:avLst/>
          </a:prstGeom>
          <a:noFill/>
        </p:spPr>
        <p:txBody>
          <a:bodyPr wrap="square" rtlCol="0">
            <a:spAutoFit/>
          </a:bodyPr>
          <a:lstStyle/>
          <a:p>
            <a:r>
              <a:rPr lang="en-US" sz="4400" dirty="0">
                <a:solidFill>
                  <a:schemeClr val="tx1">
                    <a:lumMod val="65000"/>
                    <a:lumOff val="35000"/>
                  </a:schemeClr>
                </a:solidFill>
                <a:latin typeface="Impact" panose="020B0806030902050204" pitchFamily="34" charset="0"/>
              </a:rPr>
              <a:t>Source effects on the </a:t>
            </a:r>
            <a:r>
              <a:rPr lang="en-US" sz="4400" dirty="0">
                <a:solidFill>
                  <a:srgbClr val="009193"/>
                </a:solidFill>
                <a:latin typeface="Impact" panose="020B0806030902050204" pitchFamily="34" charset="0"/>
              </a:rPr>
              <a:t>organic carbon content</a:t>
            </a:r>
            <a:r>
              <a:rPr lang="en-US" sz="4400" dirty="0">
                <a:solidFill>
                  <a:schemeClr val="tx1">
                    <a:lumMod val="65000"/>
                    <a:lumOff val="35000"/>
                  </a:schemeClr>
                </a:solidFill>
                <a:latin typeface="Impact" panose="020B0806030902050204" pitchFamily="34" charset="0"/>
              </a:rPr>
              <a:t> of stream sediments</a:t>
            </a:r>
          </a:p>
        </p:txBody>
      </p:sp>
      <p:sp>
        <p:nvSpPr>
          <p:cNvPr id="59" name="TextBox 58">
            <a:extLst>
              <a:ext uri="{FF2B5EF4-FFF2-40B4-BE49-F238E27FC236}">
                <a16:creationId xmlns:a16="http://schemas.microsoft.com/office/drawing/2014/main" id="{859D9855-C9E3-1F49-AAD9-6F588E2AA55E}"/>
              </a:ext>
            </a:extLst>
          </p:cNvPr>
          <p:cNvSpPr txBox="1"/>
          <p:nvPr/>
        </p:nvSpPr>
        <p:spPr>
          <a:xfrm>
            <a:off x="1975526" y="25451644"/>
            <a:ext cx="31881060" cy="2123658"/>
          </a:xfrm>
          <a:prstGeom prst="rect">
            <a:avLst/>
          </a:prstGeom>
          <a:noFill/>
        </p:spPr>
        <p:txBody>
          <a:bodyPr wrap="square" rtlCol="0">
            <a:spAutoFit/>
          </a:bodyPr>
          <a:lstStyle/>
          <a:p>
            <a:r>
              <a:rPr lang="en-US" sz="4400" dirty="0">
                <a:solidFill>
                  <a:schemeClr val="tx1">
                    <a:lumMod val="50000"/>
                    <a:lumOff val="50000"/>
                  </a:schemeClr>
                </a:solidFill>
              </a:rPr>
              <a:t>The superposition of organic particles from different sources and mobilized by different mechanisms (e.g., surficial erosion, vertical input, lateral input, etc.) suggests  the existence of sediment  particle subpopulations. These particle subpopulations may carry complex but subtle signals of watershed responses to disturbances and land use history. </a:t>
            </a:r>
          </a:p>
        </p:txBody>
      </p:sp>
    </p:spTree>
    <p:extLst>
      <p:ext uri="{BB962C8B-B14F-4D97-AF65-F5344CB8AC3E}">
        <p14:creationId xmlns:p14="http://schemas.microsoft.com/office/powerpoint/2010/main" val="432170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61CE80F7-CC17-1C43-9A67-93864140FDB5}"/>
              </a:ext>
            </a:extLst>
          </p:cNvPr>
          <p:cNvSpPr/>
          <p:nvPr/>
        </p:nvSpPr>
        <p:spPr>
          <a:xfrm>
            <a:off x="23076019" y="8206000"/>
            <a:ext cx="11025004" cy="7111999"/>
          </a:xfrm>
          <a:prstGeom prst="roundRect">
            <a:avLst>
              <a:gd name="adj" fmla="val 1238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icon&#10;&#10;Description automatically generated">
            <a:extLst>
              <a:ext uri="{FF2B5EF4-FFF2-40B4-BE49-F238E27FC236}">
                <a16:creationId xmlns:a16="http://schemas.microsoft.com/office/drawing/2014/main" id="{895251E9-FF50-DC4F-8312-BC20F7449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6545" y="11689786"/>
            <a:ext cx="10416288" cy="6656105"/>
          </a:xfrm>
          <a:prstGeom prst="rect">
            <a:avLst/>
          </a:prstGeom>
        </p:spPr>
      </p:pic>
      <p:pic>
        <p:nvPicPr>
          <p:cNvPr id="16" name="Picture 15" descr="A picture containing shape&#10;&#10;Description automatically generated">
            <a:extLst>
              <a:ext uri="{FF2B5EF4-FFF2-40B4-BE49-F238E27FC236}">
                <a16:creationId xmlns:a16="http://schemas.microsoft.com/office/drawing/2014/main" id="{85B16F43-8F73-9A48-8365-DE024782A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283" y="6797483"/>
            <a:ext cx="3925295" cy="3983190"/>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E67D435-9F0F-C24A-8820-A11A3A453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3415" y="6720424"/>
            <a:ext cx="421533" cy="1672199"/>
          </a:xfrm>
          <a:prstGeom prst="rect">
            <a:avLst/>
          </a:prstGeom>
        </p:spPr>
      </p:pic>
      <p:pic>
        <p:nvPicPr>
          <p:cNvPr id="21" name="Picture 20" descr="Shape&#10;&#10;Description automatically generated with medium confidence">
            <a:extLst>
              <a:ext uri="{FF2B5EF4-FFF2-40B4-BE49-F238E27FC236}">
                <a16:creationId xmlns:a16="http://schemas.microsoft.com/office/drawing/2014/main" id="{EB06B3A1-9F7B-6E4E-89DD-1C1FF728D4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442" y="6781802"/>
            <a:ext cx="1606525" cy="1630220"/>
          </a:xfrm>
          <a:prstGeom prst="rect">
            <a:avLst/>
          </a:prstGeom>
        </p:spPr>
      </p:pic>
      <p:pic>
        <p:nvPicPr>
          <p:cNvPr id="23" name="Picture 22" descr="Logo&#10;&#10;Description automatically generated with medium confidence">
            <a:extLst>
              <a:ext uri="{FF2B5EF4-FFF2-40B4-BE49-F238E27FC236}">
                <a16:creationId xmlns:a16="http://schemas.microsoft.com/office/drawing/2014/main" id="{EF4D35E9-3881-0646-9817-A38BCF22C1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17925" y="8661895"/>
            <a:ext cx="10156032" cy="6335399"/>
          </a:xfrm>
          <a:prstGeom prst="rect">
            <a:avLst/>
          </a:prstGeom>
        </p:spPr>
      </p:pic>
      <p:sp>
        <p:nvSpPr>
          <p:cNvPr id="29" name="Freeform 28">
            <a:extLst>
              <a:ext uri="{FF2B5EF4-FFF2-40B4-BE49-F238E27FC236}">
                <a16:creationId xmlns:a16="http://schemas.microsoft.com/office/drawing/2014/main" id="{EDF5136C-AC9D-7B48-B1A6-203F881D4389}"/>
              </a:ext>
            </a:extLst>
          </p:cNvPr>
          <p:cNvSpPr/>
          <p:nvPr/>
        </p:nvSpPr>
        <p:spPr>
          <a:xfrm>
            <a:off x="4694948" y="8226368"/>
            <a:ext cx="998901" cy="1101113"/>
          </a:xfrm>
          <a:custGeom>
            <a:avLst/>
            <a:gdLst>
              <a:gd name="connsiteX0" fmla="*/ 1096594 w 3235547"/>
              <a:gd name="connsiteY0" fmla="*/ 0 h 3175727"/>
              <a:gd name="connsiteX1" fmla="*/ 2655536 w 3235547"/>
              <a:gd name="connsiteY1" fmla="*/ 1499550 h 3175727"/>
              <a:gd name="connsiteX2" fmla="*/ 3192975 w 3235547"/>
              <a:gd name="connsiteY2" fmla="*/ 940824 h 3175727"/>
              <a:gd name="connsiteX3" fmla="*/ 3235547 w 3235547"/>
              <a:gd name="connsiteY3" fmla="*/ 3133154 h 3175727"/>
              <a:gd name="connsiteX4" fmla="*/ 1043216 w 3235547"/>
              <a:gd name="connsiteY4" fmla="*/ 3175727 h 3175727"/>
              <a:gd name="connsiteX5" fmla="*/ 1580656 w 3235547"/>
              <a:gd name="connsiteY5" fmla="*/ 2617002 h 3175727"/>
              <a:gd name="connsiteX6" fmla="*/ 0 w 3235547"/>
              <a:gd name="connsiteY6" fmla="*/ 1096565 h 3175727"/>
              <a:gd name="connsiteX7" fmla="*/ 1096594 w 3235547"/>
              <a:gd name="connsiteY7" fmla="*/ 1096565 h 3175727"/>
              <a:gd name="connsiteX8" fmla="*/ 1096594 w 3235547"/>
              <a:gd name="connsiteY8" fmla="*/ 0 h 317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5547" h="3175727">
                <a:moveTo>
                  <a:pt x="1096594" y="0"/>
                </a:moveTo>
                <a:lnTo>
                  <a:pt x="2655536" y="1499550"/>
                </a:lnTo>
                <a:lnTo>
                  <a:pt x="3192975" y="940824"/>
                </a:lnTo>
                <a:lnTo>
                  <a:pt x="3235547" y="3133154"/>
                </a:lnTo>
                <a:lnTo>
                  <a:pt x="1043216" y="3175727"/>
                </a:lnTo>
                <a:lnTo>
                  <a:pt x="1580656" y="2617002"/>
                </a:lnTo>
                <a:lnTo>
                  <a:pt x="0" y="1096565"/>
                </a:lnTo>
                <a:lnTo>
                  <a:pt x="1096594" y="1096565"/>
                </a:lnTo>
                <a:lnTo>
                  <a:pt x="1096594" y="0"/>
                </a:lnTo>
                <a:close/>
              </a:path>
            </a:pathLst>
          </a:custGeom>
          <a:solidFill>
            <a:srgbClr val="3735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ABA6CB3F-07C5-1E44-B1F5-98AFE9A737C9}"/>
              </a:ext>
            </a:extLst>
          </p:cNvPr>
          <p:cNvSpPr/>
          <p:nvPr/>
        </p:nvSpPr>
        <p:spPr>
          <a:xfrm>
            <a:off x="9998567" y="10615813"/>
            <a:ext cx="1656072" cy="1675114"/>
          </a:xfrm>
          <a:custGeom>
            <a:avLst/>
            <a:gdLst>
              <a:gd name="connsiteX0" fmla="*/ 1096594 w 3235547"/>
              <a:gd name="connsiteY0" fmla="*/ 0 h 3175727"/>
              <a:gd name="connsiteX1" fmla="*/ 2655536 w 3235547"/>
              <a:gd name="connsiteY1" fmla="*/ 1499550 h 3175727"/>
              <a:gd name="connsiteX2" fmla="*/ 3192975 w 3235547"/>
              <a:gd name="connsiteY2" fmla="*/ 940824 h 3175727"/>
              <a:gd name="connsiteX3" fmla="*/ 3235547 w 3235547"/>
              <a:gd name="connsiteY3" fmla="*/ 3133154 h 3175727"/>
              <a:gd name="connsiteX4" fmla="*/ 1043216 w 3235547"/>
              <a:gd name="connsiteY4" fmla="*/ 3175727 h 3175727"/>
              <a:gd name="connsiteX5" fmla="*/ 1580656 w 3235547"/>
              <a:gd name="connsiteY5" fmla="*/ 2617002 h 3175727"/>
              <a:gd name="connsiteX6" fmla="*/ 0 w 3235547"/>
              <a:gd name="connsiteY6" fmla="*/ 1096565 h 3175727"/>
              <a:gd name="connsiteX7" fmla="*/ 1096594 w 3235547"/>
              <a:gd name="connsiteY7" fmla="*/ 1096565 h 3175727"/>
              <a:gd name="connsiteX8" fmla="*/ 1096594 w 3235547"/>
              <a:gd name="connsiteY8" fmla="*/ 0 h 317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5547" h="3175727">
                <a:moveTo>
                  <a:pt x="1096594" y="0"/>
                </a:moveTo>
                <a:lnTo>
                  <a:pt x="2655536" y="1499550"/>
                </a:lnTo>
                <a:lnTo>
                  <a:pt x="3192975" y="940824"/>
                </a:lnTo>
                <a:lnTo>
                  <a:pt x="3235547" y="3133154"/>
                </a:lnTo>
                <a:lnTo>
                  <a:pt x="1043216" y="3175727"/>
                </a:lnTo>
                <a:lnTo>
                  <a:pt x="1580656" y="2617002"/>
                </a:lnTo>
                <a:lnTo>
                  <a:pt x="0" y="1096565"/>
                </a:lnTo>
                <a:lnTo>
                  <a:pt x="1096594" y="1096565"/>
                </a:lnTo>
                <a:lnTo>
                  <a:pt x="1096594" y="0"/>
                </a:lnTo>
                <a:close/>
              </a:path>
            </a:pathLst>
          </a:custGeom>
          <a:solidFill>
            <a:srgbClr val="3735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TextBox 39">
            <a:extLst>
              <a:ext uri="{FF2B5EF4-FFF2-40B4-BE49-F238E27FC236}">
                <a16:creationId xmlns:a16="http://schemas.microsoft.com/office/drawing/2014/main" id="{E4EDE0DD-B17D-5E43-93F3-806657ADA851}"/>
              </a:ext>
            </a:extLst>
          </p:cNvPr>
          <p:cNvSpPr txBox="1"/>
          <p:nvPr/>
        </p:nvSpPr>
        <p:spPr>
          <a:xfrm>
            <a:off x="1741979" y="3403919"/>
            <a:ext cx="34834021" cy="2123658"/>
          </a:xfrm>
          <a:prstGeom prst="rect">
            <a:avLst/>
          </a:prstGeom>
          <a:noFill/>
        </p:spPr>
        <p:txBody>
          <a:bodyPr wrap="square" rtlCol="0">
            <a:spAutoFit/>
          </a:bodyPr>
          <a:lstStyle/>
          <a:p>
            <a:r>
              <a:rPr lang="en-US" sz="6600" dirty="0">
                <a:solidFill>
                  <a:schemeClr val="tx1">
                    <a:lumMod val="65000"/>
                    <a:lumOff val="35000"/>
                  </a:schemeClr>
                </a:solidFill>
                <a:latin typeface="Impact" panose="020B0806030902050204" pitchFamily="34" charset="0"/>
              </a:rPr>
              <a:t>We used the novel Beta Regression with Variable Dispersion to model the distribution</a:t>
            </a:r>
          </a:p>
          <a:p>
            <a:r>
              <a:rPr lang="en-US" sz="6600" dirty="0">
                <a:solidFill>
                  <a:schemeClr val="tx1">
                    <a:lumMod val="65000"/>
                    <a:lumOff val="35000"/>
                  </a:schemeClr>
                </a:solidFill>
                <a:latin typeface="Impact" panose="020B0806030902050204" pitchFamily="34" charset="0"/>
              </a:rPr>
              <a:t>of </a:t>
            </a:r>
            <a:r>
              <a:rPr lang="en-US" sz="6600" dirty="0">
                <a:solidFill>
                  <a:srgbClr val="009193"/>
                </a:solidFill>
                <a:latin typeface="Impact" panose="020B0806030902050204" pitchFamily="34" charset="0"/>
              </a:rPr>
              <a:t>organic carbon content </a:t>
            </a:r>
            <a:r>
              <a:rPr lang="en-US" sz="6600" dirty="0">
                <a:solidFill>
                  <a:schemeClr val="tx1">
                    <a:lumMod val="65000"/>
                    <a:lumOff val="35000"/>
                  </a:schemeClr>
                </a:solidFill>
                <a:latin typeface="Impact" panose="020B0806030902050204" pitchFamily="34" charset="0"/>
              </a:rPr>
              <a:t>in stream sediments </a:t>
            </a:r>
          </a:p>
        </p:txBody>
      </p:sp>
      <p:sp>
        <p:nvSpPr>
          <p:cNvPr id="41" name="Plus 40">
            <a:extLst>
              <a:ext uri="{FF2B5EF4-FFF2-40B4-BE49-F238E27FC236}">
                <a16:creationId xmlns:a16="http://schemas.microsoft.com/office/drawing/2014/main" id="{F61923E8-04BB-6045-B32F-535DFD87380E}"/>
              </a:ext>
            </a:extLst>
          </p:cNvPr>
          <p:cNvSpPr/>
          <p:nvPr/>
        </p:nvSpPr>
        <p:spPr>
          <a:xfrm>
            <a:off x="3440379" y="7139712"/>
            <a:ext cx="914400" cy="914400"/>
          </a:xfrm>
          <a:prstGeom prst="mathPlu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4807C5B-DE12-F74C-BCC5-95C9A434B9B9}"/>
              </a:ext>
            </a:extLst>
          </p:cNvPr>
          <p:cNvSpPr txBox="1"/>
          <p:nvPr/>
        </p:nvSpPr>
        <p:spPr>
          <a:xfrm>
            <a:off x="1491905" y="11064813"/>
            <a:ext cx="9560679" cy="4154984"/>
          </a:xfrm>
          <a:prstGeom prst="rect">
            <a:avLst/>
          </a:prstGeom>
          <a:noFill/>
        </p:spPr>
        <p:txBody>
          <a:bodyPr wrap="square" rtlCol="0">
            <a:spAutoFit/>
          </a:bodyPr>
          <a:lstStyle/>
          <a:p>
            <a:r>
              <a:rPr lang="en-US" sz="4400" dirty="0">
                <a:solidFill>
                  <a:schemeClr val="tx1">
                    <a:lumMod val="50000"/>
                    <a:lumOff val="50000"/>
                  </a:schemeClr>
                </a:solidFill>
              </a:rPr>
              <a:t>The “</a:t>
            </a:r>
            <a:r>
              <a:rPr lang="en-US" sz="4400" b="1" dirty="0">
                <a:solidFill>
                  <a:schemeClr val="tx1">
                    <a:lumMod val="50000"/>
                    <a:lumOff val="50000"/>
                  </a:schemeClr>
                </a:solidFill>
              </a:rPr>
              <a:t>dilution model</a:t>
            </a:r>
            <a:r>
              <a:rPr lang="en-US" sz="4400" dirty="0">
                <a:solidFill>
                  <a:schemeClr val="tx1">
                    <a:lumMod val="50000"/>
                    <a:lumOff val="50000"/>
                  </a:schemeClr>
                </a:solidFill>
              </a:rPr>
              <a:t>” does not make </a:t>
            </a:r>
          </a:p>
          <a:p>
            <a:r>
              <a:rPr lang="en-US" sz="4400" dirty="0">
                <a:solidFill>
                  <a:schemeClr val="tx1">
                    <a:lumMod val="50000"/>
                    <a:lumOff val="50000"/>
                  </a:schemeClr>
                </a:solidFill>
              </a:rPr>
              <a:t>a clear distinction between </a:t>
            </a:r>
            <a:r>
              <a:rPr lang="en-US" sz="4400" b="1" dirty="0">
                <a:solidFill>
                  <a:schemeClr val="tx1">
                    <a:lumMod val="50000"/>
                    <a:lumOff val="50000"/>
                  </a:schemeClr>
                </a:solidFill>
              </a:rPr>
              <a:t>transport effects </a:t>
            </a:r>
            <a:r>
              <a:rPr lang="en-US" sz="4400" dirty="0">
                <a:solidFill>
                  <a:schemeClr val="tx1">
                    <a:lumMod val="50000"/>
                    <a:lumOff val="50000"/>
                  </a:schemeClr>
                </a:solidFill>
              </a:rPr>
              <a:t>(i.e., due to discharge and TSS) and </a:t>
            </a:r>
            <a:r>
              <a:rPr lang="en-US" sz="4400" b="1" dirty="0">
                <a:solidFill>
                  <a:schemeClr val="tx1">
                    <a:lumMod val="50000"/>
                    <a:lumOff val="50000"/>
                  </a:schemeClr>
                </a:solidFill>
              </a:rPr>
              <a:t>source effects </a:t>
            </a:r>
            <a:r>
              <a:rPr lang="en-US" sz="4400" dirty="0">
                <a:solidFill>
                  <a:schemeClr val="tx1">
                    <a:lumMod val="50000"/>
                    <a:lumOff val="50000"/>
                  </a:schemeClr>
                </a:solidFill>
              </a:rPr>
              <a:t>(i.e., due to the variety of sources of organic carbon to the channel).</a:t>
            </a:r>
          </a:p>
        </p:txBody>
      </p:sp>
      <p:sp>
        <p:nvSpPr>
          <p:cNvPr id="43" name="TextBox 42">
            <a:extLst>
              <a:ext uri="{FF2B5EF4-FFF2-40B4-BE49-F238E27FC236}">
                <a16:creationId xmlns:a16="http://schemas.microsoft.com/office/drawing/2014/main" id="{5D2E469A-33FB-194A-B2A2-2855FFF64528}"/>
              </a:ext>
            </a:extLst>
          </p:cNvPr>
          <p:cNvSpPr txBox="1"/>
          <p:nvPr/>
        </p:nvSpPr>
        <p:spPr>
          <a:xfrm>
            <a:off x="11774459" y="6720424"/>
            <a:ext cx="9560679" cy="3477875"/>
          </a:xfrm>
          <a:prstGeom prst="rect">
            <a:avLst/>
          </a:prstGeom>
          <a:noFill/>
        </p:spPr>
        <p:txBody>
          <a:bodyPr wrap="square" rtlCol="0">
            <a:spAutoFit/>
          </a:bodyPr>
          <a:lstStyle/>
          <a:p>
            <a:r>
              <a:rPr lang="en-US" sz="4400" dirty="0">
                <a:solidFill>
                  <a:schemeClr val="tx1">
                    <a:lumMod val="50000"/>
                    <a:lumOff val="50000"/>
                  </a:schemeClr>
                </a:solidFill>
              </a:rPr>
              <a:t>Statistically speaking, we want to be able to predict changes in the </a:t>
            </a:r>
            <a:r>
              <a:rPr lang="en-US" sz="4400" b="1" dirty="0">
                <a:solidFill>
                  <a:schemeClr val="tx1">
                    <a:lumMod val="50000"/>
                    <a:lumOff val="50000"/>
                  </a:schemeClr>
                </a:solidFill>
              </a:rPr>
              <a:t>marginal distribution of the carbon content </a:t>
            </a:r>
            <a:r>
              <a:rPr lang="en-US" sz="4400" dirty="0">
                <a:solidFill>
                  <a:schemeClr val="tx1">
                    <a:lumMod val="50000"/>
                    <a:lumOff val="50000"/>
                  </a:schemeClr>
                </a:solidFill>
              </a:rPr>
              <a:t>of suspended sediments while assuming the existence of particle subpopulations.</a:t>
            </a:r>
          </a:p>
        </p:txBody>
      </p:sp>
      <p:sp>
        <p:nvSpPr>
          <p:cNvPr id="44" name="TextBox 43">
            <a:extLst>
              <a:ext uri="{FF2B5EF4-FFF2-40B4-BE49-F238E27FC236}">
                <a16:creationId xmlns:a16="http://schemas.microsoft.com/office/drawing/2014/main" id="{4B86E5A1-CDBC-B841-93B3-FE13AC2C4FA3}"/>
              </a:ext>
            </a:extLst>
          </p:cNvPr>
          <p:cNvSpPr txBox="1"/>
          <p:nvPr/>
        </p:nvSpPr>
        <p:spPr>
          <a:xfrm>
            <a:off x="23076019" y="15874554"/>
            <a:ext cx="11393232" cy="4154984"/>
          </a:xfrm>
          <a:prstGeom prst="rect">
            <a:avLst/>
          </a:prstGeom>
          <a:noFill/>
        </p:spPr>
        <p:txBody>
          <a:bodyPr wrap="square" rtlCol="0">
            <a:spAutoFit/>
          </a:bodyPr>
          <a:lstStyle/>
          <a:p>
            <a:r>
              <a:rPr lang="en-US" sz="4400" dirty="0">
                <a:solidFill>
                  <a:schemeClr val="tx1">
                    <a:lumMod val="50000"/>
                    <a:lumOff val="50000"/>
                  </a:schemeClr>
                </a:solidFill>
              </a:rPr>
              <a:t>Such a goal can be achieved via </a:t>
            </a:r>
            <a:r>
              <a:rPr lang="en-US" sz="4400" b="1" dirty="0">
                <a:solidFill>
                  <a:schemeClr val="tx1">
                    <a:lumMod val="50000"/>
                    <a:lumOff val="50000"/>
                  </a:schemeClr>
                </a:solidFill>
              </a:rPr>
              <a:t>beta regression models with variable dispersion</a:t>
            </a:r>
            <a:r>
              <a:rPr lang="en-US" sz="4400" b="1" baseline="30000" dirty="0">
                <a:solidFill>
                  <a:schemeClr val="tx1">
                    <a:lumMod val="50000"/>
                    <a:lumOff val="50000"/>
                  </a:schemeClr>
                </a:solidFill>
              </a:rPr>
              <a:t>5</a:t>
            </a:r>
            <a:r>
              <a:rPr lang="en-US" sz="4400" dirty="0">
                <a:solidFill>
                  <a:schemeClr val="tx1">
                    <a:lumMod val="50000"/>
                    <a:lumOff val="50000"/>
                  </a:schemeClr>
                </a:solidFill>
              </a:rPr>
              <a:t> which, theoretically allow for the effects that the existence of particle subpopulations could have on the overall distribution of the response variable. </a:t>
            </a:r>
            <a:endParaRPr lang="en-US" sz="4400" baseline="30000" dirty="0">
              <a:solidFill>
                <a:schemeClr val="tx1">
                  <a:lumMod val="50000"/>
                  <a:lumOff val="50000"/>
                </a:schemeClr>
              </a:solidFill>
            </a:endParaRPr>
          </a:p>
        </p:txBody>
      </p:sp>
      <p:sp>
        <p:nvSpPr>
          <p:cNvPr id="45" name="TextBox 44">
            <a:extLst>
              <a:ext uri="{FF2B5EF4-FFF2-40B4-BE49-F238E27FC236}">
                <a16:creationId xmlns:a16="http://schemas.microsoft.com/office/drawing/2014/main" id="{1FF7F104-F28D-CF4C-B866-6B2EE4EFED89}"/>
              </a:ext>
            </a:extLst>
          </p:cNvPr>
          <p:cNvSpPr txBox="1"/>
          <p:nvPr/>
        </p:nvSpPr>
        <p:spPr>
          <a:xfrm>
            <a:off x="25221806" y="10313933"/>
            <a:ext cx="3192844" cy="1015663"/>
          </a:xfrm>
          <a:prstGeom prst="rect">
            <a:avLst/>
          </a:prstGeom>
          <a:noFill/>
        </p:spPr>
        <p:txBody>
          <a:bodyPr wrap="square" rtlCol="0">
            <a:spAutoFit/>
          </a:bodyPr>
          <a:lstStyle/>
          <a:p>
            <a:r>
              <a:rPr lang="en-US" sz="2000" dirty="0">
                <a:solidFill>
                  <a:schemeClr val="accent1">
                    <a:lumMod val="50000"/>
                  </a:schemeClr>
                </a:solidFill>
              </a:rPr>
              <a:t>Changing mean with</a:t>
            </a:r>
          </a:p>
          <a:p>
            <a:r>
              <a:rPr lang="en-US" sz="2000" dirty="0">
                <a:solidFill>
                  <a:schemeClr val="accent1">
                    <a:lumMod val="50000"/>
                  </a:schemeClr>
                </a:solidFill>
              </a:rPr>
              <a:t>(small) and constant dispersion</a:t>
            </a:r>
          </a:p>
        </p:txBody>
      </p:sp>
      <p:sp>
        <p:nvSpPr>
          <p:cNvPr id="46" name="TextBox 45">
            <a:extLst>
              <a:ext uri="{FF2B5EF4-FFF2-40B4-BE49-F238E27FC236}">
                <a16:creationId xmlns:a16="http://schemas.microsoft.com/office/drawing/2014/main" id="{A6531DD9-7A01-D342-B24D-68E265763129}"/>
              </a:ext>
            </a:extLst>
          </p:cNvPr>
          <p:cNvSpPr txBox="1"/>
          <p:nvPr/>
        </p:nvSpPr>
        <p:spPr>
          <a:xfrm>
            <a:off x="23417925" y="13428954"/>
            <a:ext cx="2901971" cy="1015663"/>
          </a:xfrm>
          <a:prstGeom prst="rect">
            <a:avLst/>
          </a:prstGeom>
          <a:noFill/>
        </p:spPr>
        <p:txBody>
          <a:bodyPr wrap="square" rtlCol="0">
            <a:spAutoFit/>
          </a:bodyPr>
          <a:lstStyle/>
          <a:p>
            <a:r>
              <a:rPr lang="en-US" sz="2000" dirty="0">
                <a:solidFill>
                  <a:schemeClr val="accent1">
                    <a:lumMod val="50000"/>
                  </a:schemeClr>
                </a:solidFill>
              </a:rPr>
              <a:t>Changing mean with</a:t>
            </a:r>
          </a:p>
          <a:p>
            <a:r>
              <a:rPr lang="en-US" sz="2000" dirty="0">
                <a:solidFill>
                  <a:schemeClr val="accent1">
                    <a:lumMod val="50000"/>
                  </a:schemeClr>
                </a:solidFill>
              </a:rPr>
              <a:t>(large) and constant dispersion</a:t>
            </a:r>
          </a:p>
        </p:txBody>
      </p:sp>
      <p:sp>
        <p:nvSpPr>
          <p:cNvPr id="47" name="TextBox 46">
            <a:extLst>
              <a:ext uri="{FF2B5EF4-FFF2-40B4-BE49-F238E27FC236}">
                <a16:creationId xmlns:a16="http://schemas.microsoft.com/office/drawing/2014/main" id="{E0DDB33B-AEB3-534D-BC60-7BE1056237D3}"/>
              </a:ext>
            </a:extLst>
          </p:cNvPr>
          <p:cNvSpPr txBox="1"/>
          <p:nvPr/>
        </p:nvSpPr>
        <p:spPr>
          <a:xfrm>
            <a:off x="30908179" y="14360614"/>
            <a:ext cx="3192844" cy="707886"/>
          </a:xfrm>
          <a:prstGeom prst="rect">
            <a:avLst/>
          </a:prstGeom>
          <a:noFill/>
        </p:spPr>
        <p:txBody>
          <a:bodyPr wrap="square" rtlCol="0">
            <a:spAutoFit/>
          </a:bodyPr>
          <a:lstStyle/>
          <a:p>
            <a:r>
              <a:rPr lang="en-US" sz="2000" dirty="0">
                <a:solidFill>
                  <a:schemeClr val="accent1">
                    <a:lumMod val="50000"/>
                  </a:schemeClr>
                </a:solidFill>
              </a:rPr>
              <a:t>Changing mean with</a:t>
            </a:r>
          </a:p>
          <a:p>
            <a:r>
              <a:rPr lang="en-US" sz="2000" dirty="0">
                <a:solidFill>
                  <a:schemeClr val="accent1">
                    <a:lumMod val="50000"/>
                  </a:schemeClr>
                </a:solidFill>
              </a:rPr>
              <a:t>variable dispersion</a:t>
            </a:r>
          </a:p>
        </p:txBody>
      </p:sp>
      <p:sp>
        <p:nvSpPr>
          <p:cNvPr id="48" name="TextBox 47">
            <a:extLst>
              <a:ext uri="{FF2B5EF4-FFF2-40B4-BE49-F238E27FC236}">
                <a16:creationId xmlns:a16="http://schemas.microsoft.com/office/drawing/2014/main" id="{DF4DD4B7-74F4-094B-A9C0-DB63BFF4CDF0}"/>
              </a:ext>
            </a:extLst>
          </p:cNvPr>
          <p:cNvSpPr txBox="1"/>
          <p:nvPr/>
        </p:nvSpPr>
        <p:spPr>
          <a:xfrm rot="16200000">
            <a:off x="8365649" y="14365489"/>
            <a:ext cx="5425396" cy="1754326"/>
          </a:xfrm>
          <a:prstGeom prst="rect">
            <a:avLst/>
          </a:prstGeom>
          <a:noFill/>
        </p:spPr>
        <p:txBody>
          <a:bodyPr wrap="none" rtlCol="0">
            <a:spAutoFit/>
          </a:bodyPr>
          <a:lstStyle/>
          <a:p>
            <a:pPr algn="ctr"/>
            <a:r>
              <a:rPr lang="en-US" sz="5400" dirty="0">
                <a:solidFill>
                  <a:schemeClr val="tx1">
                    <a:lumMod val="75000"/>
                    <a:lumOff val="25000"/>
                  </a:schemeClr>
                </a:solidFill>
              </a:rPr>
              <a:t>%OC- Total Carbon</a:t>
            </a:r>
          </a:p>
          <a:p>
            <a:pPr algn="ctr"/>
            <a:r>
              <a:rPr lang="en-US" sz="5400" dirty="0">
                <a:solidFill>
                  <a:schemeClr val="tx1">
                    <a:lumMod val="75000"/>
                    <a:lumOff val="25000"/>
                  </a:schemeClr>
                </a:solidFill>
              </a:rPr>
              <a:t> in sediments</a:t>
            </a:r>
          </a:p>
        </p:txBody>
      </p:sp>
      <p:sp>
        <p:nvSpPr>
          <p:cNvPr id="49" name="TextBox 48">
            <a:extLst>
              <a:ext uri="{FF2B5EF4-FFF2-40B4-BE49-F238E27FC236}">
                <a16:creationId xmlns:a16="http://schemas.microsoft.com/office/drawing/2014/main" id="{43E973FB-E339-8147-A306-497036A3A764}"/>
              </a:ext>
            </a:extLst>
          </p:cNvPr>
          <p:cNvSpPr txBox="1"/>
          <p:nvPr/>
        </p:nvSpPr>
        <p:spPr>
          <a:xfrm>
            <a:off x="11774459" y="18532679"/>
            <a:ext cx="7131877" cy="1754326"/>
          </a:xfrm>
          <a:prstGeom prst="rect">
            <a:avLst/>
          </a:prstGeom>
          <a:noFill/>
        </p:spPr>
        <p:txBody>
          <a:bodyPr wrap="square" rtlCol="0">
            <a:spAutoFit/>
          </a:bodyPr>
          <a:lstStyle/>
          <a:p>
            <a:pPr algn="ctr"/>
            <a:r>
              <a:rPr lang="en-US" sz="5400" dirty="0">
                <a:solidFill>
                  <a:schemeClr val="tx1">
                    <a:lumMod val="75000"/>
                    <a:lumOff val="25000"/>
                  </a:schemeClr>
                </a:solidFill>
              </a:rPr>
              <a:t>Total Suspended Solids</a:t>
            </a:r>
          </a:p>
          <a:p>
            <a:pPr algn="ctr"/>
            <a:r>
              <a:rPr lang="en-US" sz="5400" dirty="0">
                <a:solidFill>
                  <a:schemeClr val="tx1">
                    <a:lumMod val="75000"/>
                    <a:lumOff val="25000"/>
                  </a:schemeClr>
                </a:solidFill>
              </a:rPr>
              <a:t> (TSS) [mg/l]</a:t>
            </a:r>
          </a:p>
        </p:txBody>
      </p:sp>
      <p:pic>
        <p:nvPicPr>
          <p:cNvPr id="50" name="Picture 49" descr="Icon&#10;&#10;Description automatically generated">
            <a:extLst>
              <a:ext uri="{FF2B5EF4-FFF2-40B4-BE49-F238E27FC236}">
                <a16:creationId xmlns:a16="http://schemas.microsoft.com/office/drawing/2014/main" id="{9D019A8A-3E8E-CB40-96B5-B54FE1FF25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86944" y="23397662"/>
            <a:ext cx="4414455" cy="2362865"/>
          </a:xfrm>
          <a:prstGeom prst="rect">
            <a:avLst/>
          </a:prstGeom>
          <a:effectLst>
            <a:outerShdw blurRad="50800" dist="38100" dir="2700000" algn="tl" rotWithShape="0">
              <a:prstClr val="black">
                <a:alpha val="40000"/>
              </a:prstClr>
            </a:outerShdw>
          </a:effectLst>
        </p:spPr>
      </p:pic>
      <p:pic>
        <p:nvPicPr>
          <p:cNvPr id="52" name="Picture 51" descr="Shape&#10;&#10;Description automatically generated with medium confidence">
            <a:extLst>
              <a:ext uri="{FF2B5EF4-FFF2-40B4-BE49-F238E27FC236}">
                <a16:creationId xmlns:a16="http://schemas.microsoft.com/office/drawing/2014/main" id="{07F4B373-135B-884F-A065-8D3A8A977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7792" y="22444756"/>
            <a:ext cx="3267577" cy="3315771"/>
          </a:xfrm>
          <a:prstGeom prst="rect">
            <a:avLst/>
          </a:prstGeom>
        </p:spPr>
      </p:pic>
      <p:sp>
        <p:nvSpPr>
          <p:cNvPr id="58" name="Plus 57">
            <a:extLst>
              <a:ext uri="{FF2B5EF4-FFF2-40B4-BE49-F238E27FC236}">
                <a16:creationId xmlns:a16="http://schemas.microsoft.com/office/drawing/2014/main" id="{CAED2A11-27D2-F540-8F85-CCB9760801FF}"/>
              </a:ext>
            </a:extLst>
          </p:cNvPr>
          <p:cNvSpPr/>
          <p:nvPr/>
        </p:nvSpPr>
        <p:spPr>
          <a:xfrm>
            <a:off x="11317259" y="23777044"/>
            <a:ext cx="914400" cy="914400"/>
          </a:xfrm>
          <a:prstGeom prst="mathPlu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Equal 58">
            <a:extLst>
              <a:ext uri="{FF2B5EF4-FFF2-40B4-BE49-F238E27FC236}">
                <a16:creationId xmlns:a16="http://schemas.microsoft.com/office/drawing/2014/main" id="{9D5548D2-19C3-CB47-88D9-7BE35AC2E938}"/>
              </a:ext>
            </a:extLst>
          </p:cNvPr>
          <p:cNvSpPr/>
          <p:nvPr/>
        </p:nvSpPr>
        <p:spPr>
          <a:xfrm>
            <a:off x="18906336" y="23593700"/>
            <a:ext cx="914400" cy="914400"/>
          </a:xfrm>
          <a:prstGeom prst="mathEqual">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ight Arrow 59">
            <a:extLst>
              <a:ext uri="{FF2B5EF4-FFF2-40B4-BE49-F238E27FC236}">
                <a16:creationId xmlns:a16="http://schemas.microsoft.com/office/drawing/2014/main" id="{0DC21483-BE72-F749-BF5E-5C9ABF61CB43}"/>
              </a:ext>
            </a:extLst>
          </p:cNvPr>
          <p:cNvSpPr/>
          <p:nvPr/>
        </p:nvSpPr>
        <p:spPr>
          <a:xfrm>
            <a:off x="19820736" y="11659311"/>
            <a:ext cx="1800131" cy="1440046"/>
          </a:xfrm>
          <a:prstGeom prst="rightArrow">
            <a:avLst/>
          </a:prstGeom>
          <a:solidFill>
            <a:srgbClr val="3735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Freeform 70">
            <a:extLst>
              <a:ext uri="{FF2B5EF4-FFF2-40B4-BE49-F238E27FC236}">
                <a16:creationId xmlns:a16="http://schemas.microsoft.com/office/drawing/2014/main" id="{D6E71998-891E-504A-B8B1-8CE8FFD88FB8}"/>
              </a:ext>
            </a:extLst>
          </p:cNvPr>
          <p:cNvSpPr/>
          <p:nvPr/>
        </p:nvSpPr>
        <p:spPr>
          <a:xfrm rot="947226">
            <a:off x="8424858" y="17746579"/>
            <a:ext cx="2654269" cy="4598721"/>
          </a:xfrm>
          <a:custGeom>
            <a:avLst/>
            <a:gdLst>
              <a:gd name="connsiteX0" fmla="*/ 2905169 w 2916539"/>
              <a:gd name="connsiteY0" fmla="*/ 2891 h 5421858"/>
              <a:gd name="connsiteX1" fmla="*/ 2916373 w 2916539"/>
              <a:gd name="connsiteY1" fmla="*/ 875 h 5421858"/>
              <a:gd name="connsiteX2" fmla="*/ 1811444 w 2916539"/>
              <a:gd name="connsiteY2" fmla="*/ 1263514 h 5421858"/>
              <a:gd name="connsiteX3" fmla="*/ 1146977 w 2916539"/>
              <a:gd name="connsiteY3" fmla="*/ 2945777 h 5421858"/>
              <a:gd name="connsiteX4" fmla="*/ 1087557 w 2916539"/>
              <a:gd name="connsiteY4" fmla="*/ 4733757 h 5421858"/>
              <a:gd name="connsiteX5" fmla="*/ 1086000 w 2916539"/>
              <a:gd name="connsiteY5" fmla="*/ 4759277 h 5421858"/>
              <a:gd name="connsiteX6" fmla="*/ 1478956 w 2916539"/>
              <a:gd name="connsiteY6" fmla="*/ 4735772 h 5421858"/>
              <a:gd name="connsiteX7" fmla="*/ 777873 w 2916539"/>
              <a:gd name="connsiteY7" fmla="*/ 5421858 h 5421858"/>
              <a:gd name="connsiteX8" fmla="*/ 0 w 2916539"/>
              <a:gd name="connsiteY8" fmla="*/ 4824243 h 5421858"/>
              <a:gd name="connsiteX9" fmla="*/ 316404 w 2916539"/>
              <a:gd name="connsiteY9" fmla="*/ 4805315 h 5421858"/>
              <a:gd name="connsiteX10" fmla="*/ 309267 w 2916539"/>
              <a:gd name="connsiteY10" fmla="*/ 4718521 h 5421858"/>
              <a:gd name="connsiteX11" fmla="*/ 532023 w 2916539"/>
              <a:gd name="connsiteY11" fmla="*/ 3269896 h 5421858"/>
              <a:gd name="connsiteX12" fmla="*/ 1729759 w 2916539"/>
              <a:gd name="connsiteY12" fmla="*/ 1103867 h 5421858"/>
              <a:gd name="connsiteX13" fmla="*/ 2905169 w 2916539"/>
              <a:gd name="connsiteY13" fmla="*/ 2891 h 542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6539" h="5421858">
                <a:moveTo>
                  <a:pt x="2905169" y="2891"/>
                </a:moveTo>
                <a:cubicBezTo>
                  <a:pt x="2911695" y="-64"/>
                  <a:pt x="2915523" y="-788"/>
                  <a:pt x="2916373" y="875"/>
                </a:cubicBezTo>
                <a:cubicBezTo>
                  <a:pt x="2929987" y="27483"/>
                  <a:pt x="2106343" y="772696"/>
                  <a:pt x="1811444" y="1263514"/>
                </a:cubicBezTo>
                <a:cubicBezTo>
                  <a:pt x="1516544" y="1754331"/>
                  <a:pt x="1276763" y="2306044"/>
                  <a:pt x="1146977" y="2945777"/>
                </a:cubicBezTo>
                <a:cubicBezTo>
                  <a:pt x="1048116" y="3433075"/>
                  <a:pt x="1110934" y="4230051"/>
                  <a:pt x="1087557" y="4733757"/>
                </a:cubicBezTo>
                <a:lnTo>
                  <a:pt x="1086000" y="4759277"/>
                </a:lnTo>
                <a:lnTo>
                  <a:pt x="1478956" y="4735772"/>
                </a:lnTo>
                <a:lnTo>
                  <a:pt x="777873" y="5421858"/>
                </a:lnTo>
                <a:lnTo>
                  <a:pt x="0" y="4824243"/>
                </a:lnTo>
                <a:lnTo>
                  <a:pt x="316404" y="4805315"/>
                </a:lnTo>
                <a:lnTo>
                  <a:pt x="309267" y="4718521"/>
                </a:lnTo>
                <a:cubicBezTo>
                  <a:pt x="291949" y="4340312"/>
                  <a:pt x="355580" y="3767493"/>
                  <a:pt x="532023" y="3269896"/>
                </a:cubicBezTo>
                <a:cubicBezTo>
                  <a:pt x="762481" y="2619973"/>
                  <a:pt x="1332368" y="1648704"/>
                  <a:pt x="1729759" y="1103867"/>
                </a:cubicBezTo>
                <a:cubicBezTo>
                  <a:pt x="2102314" y="593083"/>
                  <a:pt x="2807286" y="47207"/>
                  <a:pt x="2905169" y="289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3BCAC1CF-C54B-6E4B-9445-0D45E65755DE}"/>
              </a:ext>
            </a:extLst>
          </p:cNvPr>
          <p:cNvSpPr/>
          <p:nvPr/>
        </p:nvSpPr>
        <p:spPr>
          <a:xfrm rot="20652774" flipH="1">
            <a:off x="20647174" y="17409154"/>
            <a:ext cx="3124176" cy="5634823"/>
          </a:xfrm>
          <a:custGeom>
            <a:avLst/>
            <a:gdLst>
              <a:gd name="connsiteX0" fmla="*/ 2905169 w 2916539"/>
              <a:gd name="connsiteY0" fmla="*/ 2891 h 5421858"/>
              <a:gd name="connsiteX1" fmla="*/ 2916373 w 2916539"/>
              <a:gd name="connsiteY1" fmla="*/ 875 h 5421858"/>
              <a:gd name="connsiteX2" fmla="*/ 1811444 w 2916539"/>
              <a:gd name="connsiteY2" fmla="*/ 1263514 h 5421858"/>
              <a:gd name="connsiteX3" fmla="*/ 1146977 w 2916539"/>
              <a:gd name="connsiteY3" fmla="*/ 2945777 h 5421858"/>
              <a:gd name="connsiteX4" fmla="*/ 1087557 w 2916539"/>
              <a:gd name="connsiteY4" fmla="*/ 4733757 h 5421858"/>
              <a:gd name="connsiteX5" fmla="*/ 1086000 w 2916539"/>
              <a:gd name="connsiteY5" fmla="*/ 4759277 h 5421858"/>
              <a:gd name="connsiteX6" fmla="*/ 1478956 w 2916539"/>
              <a:gd name="connsiteY6" fmla="*/ 4735772 h 5421858"/>
              <a:gd name="connsiteX7" fmla="*/ 777873 w 2916539"/>
              <a:gd name="connsiteY7" fmla="*/ 5421858 h 5421858"/>
              <a:gd name="connsiteX8" fmla="*/ 0 w 2916539"/>
              <a:gd name="connsiteY8" fmla="*/ 4824243 h 5421858"/>
              <a:gd name="connsiteX9" fmla="*/ 316404 w 2916539"/>
              <a:gd name="connsiteY9" fmla="*/ 4805315 h 5421858"/>
              <a:gd name="connsiteX10" fmla="*/ 309267 w 2916539"/>
              <a:gd name="connsiteY10" fmla="*/ 4718521 h 5421858"/>
              <a:gd name="connsiteX11" fmla="*/ 532023 w 2916539"/>
              <a:gd name="connsiteY11" fmla="*/ 3269896 h 5421858"/>
              <a:gd name="connsiteX12" fmla="*/ 1729759 w 2916539"/>
              <a:gd name="connsiteY12" fmla="*/ 1103867 h 5421858"/>
              <a:gd name="connsiteX13" fmla="*/ 2905169 w 2916539"/>
              <a:gd name="connsiteY13" fmla="*/ 2891 h 542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6539" h="5421858">
                <a:moveTo>
                  <a:pt x="2905169" y="2891"/>
                </a:moveTo>
                <a:cubicBezTo>
                  <a:pt x="2911695" y="-64"/>
                  <a:pt x="2915523" y="-788"/>
                  <a:pt x="2916373" y="875"/>
                </a:cubicBezTo>
                <a:cubicBezTo>
                  <a:pt x="2929987" y="27483"/>
                  <a:pt x="2106343" y="772696"/>
                  <a:pt x="1811444" y="1263514"/>
                </a:cubicBezTo>
                <a:cubicBezTo>
                  <a:pt x="1516544" y="1754331"/>
                  <a:pt x="1276763" y="2306044"/>
                  <a:pt x="1146977" y="2945777"/>
                </a:cubicBezTo>
                <a:cubicBezTo>
                  <a:pt x="1048116" y="3433075"/>
                  <a:pt x="1110934" y="4230051"/>
                  <a:pt x="1087557" y="4733757"/>
                </a:cubicBezTo>
                <a:lnTo>
                  <a:pt x="1086000" y="4759277"/>
                </a:lnTo>
                <a:lnTo>
                  <a:pt x="1478956" y="4735772"/>
                </a:lnTo>
                <a:lnTo>
                  <a:pt x="777873" y="5421858"/>
                </a:lnTo>
                <a:lnTo>
                  <a:pt x="0" y="4824243"/>
                </a:lnTo>
                <a:lnTo>
                  <a:pt x="316404" y="4805315"/>
                </a:lnTo>
                <a:lnTo>
                  <a:pt x="309267" y="4718521"/>
                </a:lnTo>
                <a:cubicBezTo>
                  <a:pt x="291949" y="4340312"/>
                  <a:pt x="355580" y="3767493"/>
                  <a:pt x="532023" y="3269896"/>
                </a:cubicBezTo>
                <a:cubicBezTo>
                  <a:pt x="762481" y="2619973"/>
                  <a:pt x="1332368" y="1648704"/>
                  <a:pt x="1729759" y="1103867"/>
                </a:cubicBezTo>
                <a:cubicBezTo>
                  <a:pt x="2102314" y="593083"/>
                  <a:pt x="2807286" y="47207"/>
                  <a:pt x="2905169" y="289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TextBox 72">
            <a:extLst>
              <a:ext uri="{FF2B5EF4-FFF2-40B4-BE49-F238E27FC236}">
                <a16:creationId xmlns:a16="http://schemas.microsoft.com/office/drawing/2014/main" id="{FFF768E2-A8D7-1F49-B86E-6D7AE9927682}"/>
              </a:ext>
            </a:extLst>
          </p:cNvPr>
          <p:cNvSpPr txBox="1"/>
          <p:nvPr/>
        </p:nvSpPr>
        <p:spPr>
          <a:xfrm>
            <a:off x="23248191" y="6785779"/>
            <a:ext cx="11393232" cy="1323439"/>
          </a:xfrm>
          <a:prstGeom prst="rect">
            <a:avLst/>
          </a:prstGeom>
          <a:noFill/>
        </p:spPr>
        <p:txBody>
          <a:bodyPr wrap="square" rtlCol="0">
            <a:spAutoFit/>
          </a:bodyPr>
          <a:lstStyle/>
          <a:p>
            <a:r>
              <a:rPr lang="en-US" sz="4000" dirty="0">
                <a:solidFill>
                  <a:schemeClr val="tx1">
                    <a:lumMod val="65000"/>
                    <a:lumOff val="35000"/>
                  </a:schemeClr>
                </a:solidFill>
                <a:latin typeface="Impact" panose="020B0806030902050204" pitchFamily="34" charset="0"/>
              </a:rPr>
              <a:t>Beta Regression with Variable Dispersion for continuous variables in [0,1]</a:t>
            </a:r>
          </a:p>
        </p:txBody>
      </p:sp>
      <p:sp>
        <p:nvSpPr>
          <p:cNvPr id="74" name="TextBox 73">
            <a:extLst>
              <a:ext uri="{FF2B5EF4-FFF2-40B4-BE49-F238E27FC236}">
                <a16:creationId xmlns:a16="http://schemas.microsoft.com/office/drawing/2014/main" id="{992FA2B2-F50E-ED4A-AD50-8FA5CBB2D620}"/>
              </a:ext>
            </a:extLst>
          </p:cNvPr>
          <p:cNvSpPr txBox="1"/>
          <p:nvPr/>
        </p:nvSpPr>
        <p:spPr>
          <a:xfrm>
            <a:off x="6413123" y="26018550"/>
            <a:ext cx="3805293" cy="707886"/>
          </a:xfrm>
          <a:prstGeom prst="rect">
            <a:avLst/>
          </a:prstGeom>
          <a:noFill/>
        </p:spPr>
        <p:txBody>
          <a:bodyPr wrap="square" rtlCol="0">
            <a:spAutoFit/>
          </a:bodyPr>
          <a:lstStyle/>
          <a:p>
            <a:pPr algn="ctr"/>
            <a:r>
              <a:rPr lang="en-US" sz="4000" dirty="0">
                <a:solidFill>
                  <a:schemeClr val="tx1">
                    <a:lumMod val="65000"/>
                    <a:lumOff val="35000"/>
                  </a:schemeClr>
                </a:solidFill>
                <a:latin typeface="Impact" panose="020B0806030902050204" pitchFamily="34" charset="0"/>
              </a:rPr>
              <a:t>Transport effects</a:t>
            </a:r>
          </a:p>
        </p:txBody>
      </p:sp>
      <p:sp>
        <p:nvSpPr>
          <p:cNvPr id="75" name="TextBox 74">
            <a:extLst>
              <a:ext uri="{FF2B5EF4-FFF2-40B4-BE49-F238E27FC236}">
                <a16:creationId xmlns:a16="http://schemas.microsoft.com/office/drawing/2014/main" id="{675064AC-7118-9D45-987C-823D99A7D105}"/>
              </a:ext>
            </a:extLst>
          </p:cNvPr>
          <p:cNvSpPr txBox="1"/>
          <p:nvPr/>
        </p:nvSpPr>
        <p:spPr>
          <a:xfrm>
            <a:off x="13296106" y="26018550"/>
            <a:ext cx="3805293" cy="707886"/>
          </a:xfrm>
          <a:prstGeom prst="rect">
            <a:avLst/>
          </a:prstGeom>
          <a:noFill/>
        </p:spPr>
        <p:txBody>
          <a:bodyPr wrap="square" rtlCol="0">
            <a:spAutoFit/>
          </a:bodyPr>
          <a:lstStyle/>
          <a:p>
            <a:pPr algn="ctr"/>
            <a:r>
              <a:rPr lang="en-US" sz="4000" dirty="0">
                <a:solidFill>
                  <a:schemeClr val="tx1">
                    <a:lumMod val="65000"/>
                    <a:lumOff val="35000"/>
                  </a:schemeClr>
                </a:solidFill>
                <a:latin typeface="Impact" panose="020B0806030902050204" pitchFamily="34" charset="0"/>
              </a:rPr>
              <a:t>Source effects</a:t>
            </a:r>
          </a:p>
        </p:txBody>
      </p:sp>
      <p:sp>
        <p:nvSpPr>
          <p:cNvPr id="76" name="Plus 75">
            <a:extLst>
              <a:ext uri="{FF2B5EF4-FFF2-40B4-BE49-F238E27FC236}">
                <a16:creationId xmlns:a16="http://schemas.microsoft.com/office/drawing/2014/main" id="{A093316C-59AB-9B45-AE00-08CC74DD0CC7}"/>
              </a:ext>
            </a:extLst>
          </p:cNvPr>
          <p:cNvSpPr/>
          <p:nvPr/>
        </p:nvSpPr>
        <p:spPr>
          <a:xfrm>
            <a:off x="3592779" y="7292112"/>
            <a:ext cx="914400" cy="914400"/>
          </a:xfrm>
          <a:prstGeom prst="mathPlu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FCADBF4D-AE4D-8B40-8819-E2E8055EAE5B}"/>
              </a:ext>
            </a:extLst>
          </p:cNvPr>
          <p:cNvSpPr txBox="1"/>
          <p:nvPr/>
        </p:nvSpPr>
        <p:spPr>
          <a:xfrm>
            <a:off x="21416513" y="25987717"/>
            <a:ext cx="3805293" cy="1938992"/>
          </a:xfrm>
          <a:prstGeom prst="rect">
            <a:avLst/>
          </a:prstGeom>
          <a:noFill/>
        </p:spPr>
        <p:txBody>
          <a:bodyPr wrap="square" rtlCol="0">
            <a:spAutoFit/>
          </a:bodyPr>
          <a:lstStyle/>
          <a:p>
            <a:pPr algn="ctr"/>
            <a:r>
              <a:rPr lang="en-US" sz="4000" dirty="0">
                <a:solidFill>
                  <a:schemeClr val="tx1">
                    <a:lumMod val="65000"/>
                    <a:lumOff val="35000"/>
                  </a:schemeClr>
                </a:solidFill>
                <a:latin typeface="Impact" panose="020B0806030902050204" pitchFamily="34" charset="0"/>
              </a:rPr>
              <a:t>Marginal distributions (envelope)</a:t>
            </a:r>
          </a:p>
        </p:txBody>
      </p:sp>
      <p:sp>
        <p:nvSpPr>
          <p:cNvPr id="78" name="TextBox 77">
            <a:extLst>
              <a:ext uri="{FF2B5EF4-FFF2-40B4-BE49-F238E27FC236}">
                <a16:creationId xmlns:a16="http://schemas.microsoft.com/office/drawing/2014/main" id="{3570109B-86BA-C146-B0D2-DE7DB513606A}"/>
              </a:ext>
            </a:extLst>
          </p:cNvPr>
          <p:cNvSpPr txBox="1"/>
          <p:nvPr/>
        </p:nvSpPr>
        <p:spPr>
          <a:xfrm>
            <a:off x="6413123" y="26840305"/>
            <a:ext cx="5212960" cy="2800767"/>
          </a:xfrm>
          <a:prstGeom prst="rect">
            <a:avLst/>
          </a:prstGeom>
          <a:noFill/>
        </p:spPr>
        <p:txBody>
          <a:bodyPr wrap="square" rtlCol="0">
            <a:spAutoFit/>
          </a:bodyPr>
          <a:lstStyle/>
          <a:p>
            <a:r>
              <a:rPr lang="en-US" sz="4400" dirty="0">
                <a:solidFill>
                  <a:schemeClr val="tx1">
                    <a:lumMod val="50000"/>
                    <a:lumOff val="50000"/>
                  </a:schemeClr>
                </a:solidFill>
              </a:rPr>
              <a:t>As a function of </a:t>
            </a:r>
            <a:r>
              <a:rPr lang="en-US" sz="4400" b="1" dirty="0">
                <a:solidFill>
                  <a:schemeClr val="tx1">
                    <a:lumMod val="50000"/>
                    <a:lumOff val="50000"/>
                  </a:schemeClr>
                </a:solidFill>
              </a:rPr>
              <a:t>discharge</a:t>
            </a:r>
            <a:r>
              <a:rPr lang="en-US" sz="4400" dirty="0">
                <a:solidFill>
                  <a:schemeClr val="tx1">
                    <a:lumMod val="50000"/>
                    <a:lumOff val="50000"/>
                  </a:schemeClr>
                </a:solidFill>
              </a:rPr>
              <a:t> (Q)</a:t>
            </a:r>
          </a:p>
          <a:p>
            <a:r>
              <a:rPr lang="en-US" sz="4400" dirty="0">
                <a:solidFill>
                  <a:schemeClr val="tx1">
                    <a:lumMod val="50000"/>
                    <a:lumOff val="50000"/>
                  </a:schemeClr>
                </a:solidFill>
              </a:rPr>
              <a:t>and Total Suspended Solids (</a:t>
            </a:r>
            <a:r>
              <a:rPr lang="en-US" sz="4400" b="1" dirty="0">
                <a:solidFill>
                  <a:schemeClr val="tx1">
                    <a:lumMod val="50000"/>
                    <a:lumOff val="50000"/>
                  </a:schemeClr>
                </a:solidFill>
              </a:rPr>
              <a:t>TSS</a:t>
            </a:r>
            <a:r>
              <a:rPr lang="en-US" sz="4400" dirty="0">
                <a:solidFill>
                  <a:schemeClr val="tx1">
                    <a:lumMod val="50000"/>
                    <a:lumOff val="50000"/>
                  </a:schemeClr>
                </a:solidFill>
              </a:rPr>
              <a:t>)</a:t>
            </a:r>
          </a:p>
        </p:txBody>
      </p:sp>
      <p:sp>
        <p:nvSpPr>
          <p:cNvPr id="79" name="TextBox 78">
            <a:extLst>
              <a:ext uri="{FF2B5EF4-FFF2-40B4-BE49-F238E27FC236}">
                <a16:creationId xmlns:a16="http://schemas.microsoft.com/office/drawing/2014/main" id="{3FEC7D6B-3397-3149-A163-CC23DCC1D98E}"/>
              </a:ext>
            </a:extLst>
          </p:cNvPr>
          <p:cNvSpPr txBox="1"/>
          <p:nvPr/>
        </p:nvSpPr>
        <p:spPr>
          <a:xfrm>
            <a:off x="13478350" y="26726436"/>
            <a:ext cx="6486019" cy="3477875"/>
          </a:xfrm>
          <a:prstGeom prst="rect">
            <a:avLst/>
          </a:prstGeom>
          <a:noFill/>
        </p:spPr>
        <p:txBody>
          <a:bodyPr wrap="square" rtlCol="0">
            <a:spAutoFit/>
          </a:bodyPr>
          <a:lstStyle/>
          <a:p>
            <a:r>
              <a:rPr lang="en-US" sz="4400" dirty="0">
                <a:solidFill>
                  <a:schemeClr val="tx1">
                    <a:lumMod val="50000"/>
                    <a:lumOff val="50000"/>
                  </a:schemeClr>
                </a:solidFill>
              </a:rPr>
              <a:t>As a function of </a:t>
            </a:r>
            <a:r>
              <a:rPr lang="en-US" sz="4400" b="1" dirty="0">
                <a:solidFill>
                  <a:schemeClr val="tx1">
                    <a:lumMod val="50000"/>
                    <a:lumOff val="50000"/>
                  </a:schemeClr>
                </a:solidFill>
              </a:rPr>
              <a:t>Dissolved Silica </a:t>
            </a:r>
            <a:r>
              <a:rPr lang="en-US" sz="4400" dirty="0">
                <a:solidFill>
                  <a:schemeClr val="tx1">
                    <a:lumMod val="50000"/>
                    <a:lumOff val="50000"/>
                  </a:schemeClr>
                </a:solidFill>
              </a:rPr>
              <a:t>(proxy for </a:t>
            </a:r>
            <a:r>
              <a:rPr lang="en-US" sz="4400" b="1" dirty="0">
                <a:solidFill>
                  <a:schemeClr val="tx1">
                    <a:lumMod val="50000"/>
                    <a:lumOff val="50000"/>
                  </a:schemeClr>
                </a:solidFill>
              </a:rPr>
              <a:t>soil disturbance</a:t>
            </a:r>
            <a:r>
              <a:rPr lang="en-US" sz="4400" dirty="0">
                <a:solidFill>
                  <a:schemeClr val="tx1">
                    <a:lumMod val="50000"/>
                    <a:lumOff val="50000"/>
                  </a:schemeClr>
                </a:solidFill>
              </a:rPr>
              <a:t>) and </a:t>
            </a:r>
            <a:r>
              <a:rPr lang="en-US" sz="4400" b="1" dirty="0">
                <a:solidFill>
                  <a:schemeClr val="tx1">
                    <a:lumMod val="50000"/>
                    <a:lumOff val="50000"/>
                  </a:schemeClr>
                </a:solidFill>
              </a:rPr>
              <a:t>Dissolved</a:t>
            </a:r>
          </a:p>
          <a:p>
            <a:r>
              <a:rPr lang="en-US" sz="4400" b="1" dirty="0">
                <a:solidFill>
                  <a:schemeClr val="tx1">
                    <a:lumMod val="50000"/>
                    <a:lumOff val="50000"/>
                  </a:schemeClr>
                </a:solidFill>
              </a:rPr>
              <a:t>Organic Nitrogen </a:t>
            </a:r>
            <a:r>
              <a:rPr lang="en-US" sz="4400" dirty="0">
                <a:solidFill>
                  <a:schemeClr val="tx1">
                    <a:lumMod val="50000"/>
                    <a:lumOff val="50000"/>
                  </a:schemeClr>
                </a:solidFill>
              </a:rPr>
              <a:t>(proxy for effects of </a:t>
            </a:r>
            <a:r>
              <a:rPr lang="en-US" sz="4400" b="1" dirty="0">
                <a:solidFill>
                  <a:schemeClr val="tx1">
                    <a:lumMod val="50000"/>
                    <a:lumOff val="50000"/>
                  </a:schemeClr>
                </a:solidFill>
              </a:rPr>
              <a:t>land use history</a:t>
            </a:r>
            <a:r>
              <a:rPr lang="en-US" sz="4400" dirty="0">
                <a:solidFill>
                  <a:schemeClr val="tx1">
                    <a:lumMod val="50000"/>
                    <a:lumOff val="50000"/>
                  </a:schemeClr>
                </a:solidFill>
              </a:rPr>
              <a:t>)</a:t>
            </a:r>
          </a:p>
        </p:txBody>
      </p:sp>
      <p:pic>
        <p:nvPicPr>
          <p:cNvPr id="80" name="Picture 79">
            <a:extLst>
              <a:ext uri="{FF2B5EF4-FFF2-40B4-BE49-F238E27FC236}">
                <a16:creationId xmlns:a16="http://schemas.microsoft.com/office/drawing/2014/main" id="{AF672F75-5B97-5F4B-9DBA-644DABC79367}"/>
              </a:ext>
            </a:extLst>
          </p:cNvPr>
          <p:cNvPicPr>
            <a:picLocks noChangeAspect="1"/>
          </p:cNvPicPr>
          <p:nvPr/>
        </p:nvPicPr>
        <p:blipFill>
          <a:blip r:embed="rId9"/>
          <a:stretch>
            <a:fillRect/>
          </a:stretch>
        </p:blipFill>
        <p:spPr>
          <a:xfrm>
            <a:off x="19585957" y="22736258"/>
            <a:ext cx="6108683" cy="3148656"/>
          </a:xfrm>
          <a:prstGeom prst="rect">
            <a:avLst/>
          </a:prstGeom>
        </p:spPr>
      </p:pic>
    </p:spTree>
    <p:extLst>
      <p:ext uri="{BB962C8B-B14F-4D97-AF65-F5344CB8AC3E}">
        <p14:creationId xmlns:p14="http://schemas.microsoft.com/office/powerpoint/2010/main" val="8780041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2378</TotalTime>
  <Words>1900</Words>
  <Application>Microsoft Office PowerPoint</Application>
  <PresentationFormat>Custom</PresentationFormat>
  <Paragraphs>185</Paragraphs>
  <Slides>18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Guerrero-Bolano, Francisco J</dc:creator>
  <cp:lastModifiedBy>Guerrero-Bolano, Francisco J</cp:lastModifiedBy>
  <cp:revision>119</cp:revision>
  <dcterms:created xsi:type="dcterms:W3CDTF">2021-06-16T05:18:42Z</dcterms:created>
  <dcterms:modified xsi:type="dcterms:W3CDTF">2021-06-27T09:37:58Z</dcterms:modified>
</cp:coreProperties>
</file>